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6" r:id="rId5"/>
    <p:sldId id="2987" r:id="rId6"/>
    <p:sldId id="2988" r:id="rId7"/>
    <p:sldId id="2989" r:id="rId8"/>
    <p:sldId id="2986" r:id="rId9"/>
    <p:sldId id="2990" r:id="rId10"/>
    <p:sldId id="30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Ehrenkranz" initials="PE" lastIdx="1" clrIdx="0">
    <p:extLst>
      <p:ext uri="{19B8F6BF-5375-455C-9EA6-DF929625EA0E}">
        <p15:presenceInfo xmlns:p15="http://schemas.microsoft.com/office/powerpoint/2012/main" userId="S::Peter.Ehrenkranz@gatesfoundation.org::abddb4cc-0459-4cc7-a118-5b0de77ee288" providerId="AD"/>
      </p:ext>
    </p:extLst>
  </p:cmAuthor>
  <p:cmAuthor id="2" name="Anna Grimsrud" initials="AG" lastIdx="5" clrIdx="1">
    <p:extLst>
      <p:ext uri="{19B8F6BF-5375-455C-9EA6-DF929625EA0E}">
        <p15:presenceInfo xmlns:p15="http://schemas.microsoft.com/office/powerpoint/2012/main" userId="S::anna.grimsrud@iasociety.org::f85a3dff-7d89-4dbf-9104-c8b3290d15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A4A35-1CCE-4F7E-B711-5B409247F31C}" v="1" dt="2021-10-26T14:50:58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9" autoAdjust="0"/>
    <p:restoredTop sz="60468" autoAdjust="0"/>
  </p:normalViewPr>
  <p:slideViewPr>
    <p:cSldViewPr snapToGrid="0" showGuides="1">
      <p:cViewPr varScale="1">
        <p:scale>
          <a:sx n="48" d="100"/>
          <a:sy n="48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15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6AAA520-F2F5-4EDD-89FF-112F506DBD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D02F3C-8EFD-4B07-80ED-B2429D54C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2BD4C-6D77-4375-88B2-8F24E3740D1D}" type="datetimeFigureOut">
              <a:rPr lang="de-DE" smtClean="0">
                <a:latin typeface="Verdana" panose="020B0604030504040204" pitchFamily="34" charset="0"/>
              </a:rPr>
              <a:t>26.10.2021</a:t>
            </a:fld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1B987F-84C1-40E0-A9D7-A8F4901E4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432F72-438D-4B28-B0F3-2E4B8F6078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5FE3-128E-4546-A5A8-7038C4C3160C}" type="slidenum">
              <a:rPr lang="de-DE" smtClean="0">
                <a:latin typeface="Verdana" panose="020B0604030504040204" pitchFamily="34" charset="0"/>
              </a:rPr>
              <a:t>‹#›</a:t>
            </a:fld>
            <a:endParaRPr 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6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59AF585C-AB1D-41F5-8A22-EE236ED1EB54}" type="datetimeFigureOut">
              <a:rPr lang="de-DE" smtClean="0"/>
              <a:pPr/>
              <a:t>26.10.2021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F6DADB82-A706-4784-AE8E-3965AD040C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53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425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lang="en-US" sz="1200" b="0" i="0" u="none" strike="noStrike" baseline="0" dirty="0">
              <a:solidFill>
                <a:srgbClr val="F60027"/>
              </a:solidFill>
              <a:latin typeface="Lato-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35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Lato-Bold"/>
              </a:rPr>
              <a:t> </a:t>
            </a:r>
            <a:endParaRPr lang="en-US" sz="1200" b="0" i="0" u="none" strike="noStrike" baseline="0" dirty="0">
              <a:solidFill>
                <a:srgbClr val="000000"/>
              </a:solidFill>
              <a:latin typeface="Lato-Ligh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667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Lato-Bold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355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baseline="0" dirty="0">
                <a:latin typeface="Lato-Bold"/>
              </a:rPr>
              <a:t>All of these services can benefit from the core concepts of differentiated service delivery: the separation of clinical visits from refill visits and a reconsideration of where, when and by whom different types of services should be provided, be they in-person interactions, telemedicine or postal deliveries.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6B199-80BC-43E9-8A65-C84021ADC0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2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Lato-Bold"/>
              </a:rPr>
              <a:t>To further advance the trend to person-centered or self-care, we need evaluations of routine data, quality improvement collaboratives, and focused implementation science studies on the themes that I’ve described in these slides: </a:t>
            </a:r>
          </a:p>
          <a:p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 what extent can virtual support using mobile phones to encourage adherence and provide documentation of engagement as clinical and refill visits become less frequent?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Should anyone be restricted from access to less intense models of ART delivery</a:t>
            </a:r>
            <a:r>
              <a:rPr lang="en-US" b="0" dirty="0"/>
              <a:t>? PBFW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Are annual clinical visits sufficient for people established on ART?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How soon after initiating ART should PLHIV become eligible for </a:t>
            </a:r>
            <a:r>
              <a:rPr lang="en-US" dirty="0" err="1"/>
              <a:t>multimonth</a:t>
            </a:r>
            <a:r>
              <a:rPr lang="en-US" dirty="0"/>
              <a:t> refills?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What is the ideal duration of a </a:t>
            </a:r>
            <a:r>
              <a:rPr lang="en-US" dirty="0" err="1"/>
              <a:t>multimonth</a:t>
            </a:r>
            <a:r>
              <a:rPr lang="en-US" dirty="0"/>
              <a:t> refill? Could it be annual also?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Differentiated models for prevention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Coordination of HIV treatment services with other vertical programs - </a:t>
            </a:r>
            <a:r>
              <a:rPr lang="en-US" sz="1200" b="0" i="0" u="none" strike="noStrike" baseline="0" dirty="0">
                <a:latin typeface="Lato-Bold"/>
              </a:rPr>
              <a:t>FP, TB, NCDs– especially their supply chain and M+E systems.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98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baseline="0">
                <a:latin typeface="Lato-Light"/>
              </a:rPr>
              <a:t>In </a:t>
            </a:r>
            <a:r>
              <a:rPr lang="en-US" sz="1800" b="0" i="0" u="none" strike="noStrike" baseline="0" dirty="0">
                <a:latin typeface="Lato-Light"/>
              </a:rPr>
              <a:t>the end, these shifts may indeed represent a silver lining to the pandemic—a further acceleration of the trend towards rethinking how health care is delivered to provide high quality person-centered care- for people living with HIV, as pictured in the middle of the circle on the right, but also, eventually, for people regardless of HIV status.</a:t>
            </a:r>
            <a:endParaRPr lang="en-US" sz="1800" b="0" i="0" u="none" strike="noStrike" baseline="0" dirty="0">
              <a:latin typeface="Lato-Bold"/>
            </a:endParaRPr>
          </a:p>
          <a:p>
            <a:pPr algn="l"/>
            <a:endParaRPr lang="en-US" sz="1800" b="0" i="0" u="none" strike="noStrike" baseline="0" dirty="0">
              <a:latin typeface="Lato-Bold"/>
            </a:endParaRPr>
          </a:p>
          <a:p>
            <a:pPr algn="l"/>
            <a:r>
              <a:rPr lang="en-US" sz="1800" b="0" i="0" u="none" strike="noStrike" baseline="0" dirty="0">
                <a:latin typeface="Lato-Bold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726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140E9AE-AB8C-45D2-8169-8A8F93E9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12" y="1294944"/>
            <a:ext cx="8137526" cy="4762956"/>
          </a:xfrm>
        </p:spPr>
        <p:txBody>
          <a:bodyPr/>
          <a:lstStyle>
            <a:lvl1pPr>
              <a:lnSpc>
                <a:spcPct val="85000"/>
              </a:lnSpc>
              <a:defRPr sz="7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iasociety.org</a:t>
            </a:r>
          </a:p>
        </p:txBody>
      </p:sp>
    </p:spTree>
    <p:extLst>
      <p:ext uri="{BB962C8B-B14F-4D97-AF65-F5344CB8AC3E}">
        <p14:creationId xmlns:p14="http://schemas.microsoft.com/office/powerpoint/2010/main" val="156709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3000E4-2BD5-435D-AE69-C20EC0E3F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3725862" y="1346515"/>
            <a:ext cx="8131175" cy="4711385"/>
          </a:xfrm>
        </p:spPr>
        <p:txBody>
          <a:bodyPr/>
          <a:lstStyle>
            <a:lvl1pPr marL="266700" indent="-266700">
              <a:lnSpc>
                <a:spcPct val="90000"/>
              </a:lnSpc>
              <a:buFont typeface="Ping LCG Light" pitchFamily="50" charset="0"/>
              <a:buChar char="»"/>
              <a:defRPr sz="4200">
                <a:solidFill>
                  <a:schemeClr val="accent1"/>
                </a:solidFill>
              </a:defRPr>
            </a:lvl1pPr>
            <a:lvl2pPr marL="182563" indent="0" algn="r">
              <a:lnSpc>
                <a:spcPct val="90000"/>
              </a:lnSpc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ct val="90000"/>
              </a:lnSpc>
              <a:defRPr sz="4200"/>
            </a:lvl3pPr>
            <a:lvl4pPr>
              <a:lnSpc>
                <a:spcPct val="90000"/>
              </a:lnSpc>
              <a:defRPr sz="4200"/>
            </a:lvl4pPr>
            <a:lvl5pPr>
              <a:lnSpc>
                <a:spcPct val="90000"/>
              </a:lnSpc>
              <a:defRPr sz="4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819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44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5" y="1162282"/>
            <a:ext cx="11106151" cy="600132"/>
          </a:xfrm>
        </p:spPr>
        <p:txBody>
          <a:bodyPr/>
          <a:lstStyle>
            <a:lvl1pPr marL="0" indent="0">
              <a:buNone/>
              <a:defRPr sz="1667" baseline="0"/>
            </a:lvl1pPr>
            <a:lvl2pPr marL="0" indent="0">
              <a:buFont typeface="Arial" panose="020B0604020202020204" pitchFamily="34" charset="0"/>
              <a:buNone/>
              <a:defRPr sz="1667"/>
            </a:lvl2pPr>
            <a:lvl3pPr marL="0" indent="0">
              <a:buNone/>
              <a:defRPr sz="1667"/>
            </a:lvl3pPr>
            <a:lvl4pPr marL="0" indent="0">
              <a:buNone/>
              <a:defRPr sz="1667"/>
            </a:lvl4pPr>
            <a:lvl5pPr marL="0" indent="0">
              <a:buNone/>
              <a:defRPr sz="1667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6834" y="1949453"/>
            <a:ext cx="11106151" cy="4288367"/>
          </a:xfrm>
        </p:spPr>
        <p:txBody>
          <a:bodyPr tIns="1097280"/>
          <a:lstStyle>
            <a:lvl1pPr marL="0" indent="0" algn="ctr">
              <a:buNone/>
              <a:defRPr sz="1600" baseline="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4" y="646176"/>
            <a:ext cx="11106151" cy="5092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23174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401623"/>
            <a:ext cx="10553950" cy="43975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9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401624"/>
            <a:ext cx="9825212" cy="126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2913" y="2794000"/>
            <a:ext cx="11385550" cy="3379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1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2913" y="2784475"/>
            <a:ext cx="6192837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870583" y="2784475"/>
            <a:ext cx="5218230" cy="3230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61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iasociety.org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3EC23C-51C9-47E8-9EC0-51E75A99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6192838" cy="11510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9E4F12-16AF-4CA2-9394-804A19491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552700"/>
            <a:ext cx="6192837" cy="3505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0222BDBD-0C76-472C-A496-F0F76AC3E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43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50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5E3B62B-CF09-471B-9761-31105E803B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96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63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97AD9D-CB55-4687-8CA2-BD97C7BC954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3" y="1401624"/>
            <a:ext cx="6192838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4E4A2-260E-40E9-AC47-DF4CBDE6A31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766059"/>
            <a:ext cx="6192837" cy="3291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33CDCE-25B5-4F69-9C0F-55D421676E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9740"/>
            <a:ext cx="728662" cy="2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6" r:id="rId3"/>
    <p:sldLayoutId id="2147483667" r:id="rId4"/>
    <p:sldLayoutId id="2147483668" r:id="rId5"/>
    <p:sldLayoutId id="2147483665" r:id="rId6"/>
    <p:sldLayoutId id="2147483664" r:id="rId7"/>
    <p:sldLayoutId id="2147483650" r:id="rId8"/>
    <p:sldLayoutId id="2147483654" r:id="rId9"/>
    <p:sldLayoutId id="2147483662" r:id="rId10"/>
    <p:sldLayoutId id="2147483655" r:id="rId11"/>
    <p:sldLayoutId id="2147483670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0663" indent="-2206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655638" indent="-2127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8985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11271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07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418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Ehrenkranz@gatesfoundation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F560-D0D1-4B76-8B86-EA3E033B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>
                <a:latin typeface="Verdana"/>
                <a:ea typeface="Verdana"/>
              </a:rPr>
              <a:t>Silver linings: How COVID-19 expedited differentiated service delivery for HIV</a:t>
            </a:r>
            <a:br>
              <a:rPr lang="en-US" sz="5200" dirty="0"/>
            </a:br>
            <a:endParaRPr lang="de-DE" sz="5200" dirty="0">
              <a:ea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405F0-1329-5842-8EC1-E2CEE6DE6450}"/>
              </a:ext>
            </a:extLst>
          </p:cNvPr>
          <p:cNvSpPr txBox="1"/>
          <p:nvPr/>
        </p:nvSpPr>
        <p:spPr>
          <a:xfrm>
            <a:off x="3719512" y="4937760"/>
            <a:ext cx="813752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Verdana"/>
                <a:ea typeface="Verdana"/>
                <a:cs typeface="Verdana" panose="020B0604030504040204" pitchFamily="34" charset="0"/>
              </a:rPr>
              <a:t>Peter Ehrenkranz, MD, MPH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latin typeface="Verdana"/>
                <a:ea typeface="Verdana"/>
                <a:cs typeface="Verdana" panose="020B0604030504040204" pitchFamily="34" charset="0"/>
              </a:rPr>
              <a:t>Bill &amp; Melinda Gates Foundation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latin typeface="Verdana"/>
                <a:ea typeface="Verdana"/>
                <a:hlinkClick r:id="rId3"/>
              </a:rPr>
              <a:t>Peter.Ehrenkranz@gatesfoundation.org</a:t>
            </a:r>
            <a:r>
              <a:rPr lang="en-US" sz="1600" dirty="0">
                <a:latin typeface="Verdana"/>
                <a:ea typeface="Verdana"/>
              </a:rPr>
              <a:t> 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2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dirty="0"/>
            </a:br>
            <a:endParaRPr lang="en-US" sz="2800" dirty="0">
              <a:solidFill>
                <a:schemeClr val="accent1"/>
              </a:solidFill>
              <a:ea typeface="Verdan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962FED-9F7F-4FBC-BCDF-A36376DA77B8}"/>
              </a:ext>
            </a:extLst>
          </p:cNvPr>
          <p:cNvSpPr txBox="1">
            <a:spLocks/>
          </p:cNvSpPr>
          <p:nvPr/>
        </p:nvSpPr>
        <p:spPr bwMode="gray">
          <a:xfrm>
            <a:off x="403225" y="1088803"/>
            <a:ext cx="11385550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 remarkable and continuing toll from COVID-19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DEC18-C22B-4822-90E5-A9F21B1D8FDA}"/>
              </a:ext>
            </a:extLst>
          </p:cNvPr>
          <p:cNvSpPr txBox="1"/>
          <p:nvPr/>
        </p:nvSpPr>
        <p:spPr>
          <a:xfrm>
            <a:off x="6635751" y="6643396"/>
            <a:ext cx="53403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WHO, Oct 20,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6F9CA-7237-3B45-9031-F3250CA30D6E}"/>
              </a:ext>
            </a:extLst>
          </p:cNvPr>
          <p:cNvSpPr txBox="1"/>
          <p:nvPr/>
        </p:nvSpPr>
        <p:spPr>
          <a:xfrm>
            <a:off x="923506" y="2707522"/>
            <a:ext cx="3545304" cy="32624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rush to return to normal, use this time to consider</a:t>
            </a:r>
            <a:b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parts of normal are worth rushing back to.”</a:t>
            </a:r>
            <a:b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Dave Hollis, author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2F0450-7E44-46AF-9274-1066F5B25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68" y="2348803"/>
            <a:ext cx="6771203" cy="414884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3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7655-2F36-9C45-BD2D-6C316B65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11385550" cy="1260000"/>
          </a:xfrm>
        </p:spPr>
        <p:txBody>
          <a:bodyPr/>
          <a:lstStyle/>
          <a:p>
            <a:r>
              <a:rPr lang="en-US" dirty="0"/>
              <a:t>“Silver linings” on the path to person-centered HIV services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DB03E-71A6-CA4A-BBEE-FC444DE01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3129902"/>
            <a:ext cx="11385550" cy="33797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Virtual support on mobile phones can accelerate ART initiation and facilitate monitoring in facilities and communities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Expanded concept of eligibility for less intensive models to include people with as little as 6m on ART, children &lt;15 and those on second-line regimens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Extended ART refill durations (and maybe extended duration between clinical visits) to 6+ months should be a new standard of care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8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7655-2F36-9C45-BD2D-6C316B65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11385550" cy="1260000"/>
          </a:xfrm>
        </p:spPr>
        <p:txBody>
          <a:bodyPr/>
          <a:lstStyle/>
          <a:p>
            <a:r>
              <a:rPr lang="en-US" dirty="0"/>
              <a:t>“Silver linings” on the path to person-centered HIV services </a:t>
            </a:r>
            <a:r>
              <a:rPr lang="en-US" sz="3600" dirty="0"/>
              <a:t>(cont’d)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DB03E-71A6-CA4A-BBEE-FC444DE01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3148563"/>
            <a:ext cx="11385550" cy="3379788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COVID-19 has emphasized the importance of expanding access to community-based services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4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DSD for HIV is also relevant in more highly resourced settings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4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DSD is applicable for HIV prevention and other vertical programs 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400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9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BD9006-F6A6-2544-BD1D-49093A97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10847128" cy="1260000"/>
          </a:xfrm>
        </p:spPr>
        <p:txBody>
          <a:bodyPr/>
          <a:lstStyle/>
          <a:p>
            <a:r>
              <a:rPr lang="en-US" dirty="0"/>
              <a:t>Building blocks of service delivery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61A40B7F-4CD7-4378-9265-828BA858B8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39588" y="6527800"/>
            <a:ext cx="252412" cy="206375"/>
          </a:xfrm>
        </p:spPr>
        <p:txBody>
          <a:bodyPr/>
          <a:lstStyle/>
          <a:p>
            <a:pPr>
              <a:spcAft>
                <a:spcPts val="800"/>
              </a:spcAft>
            </a:pPr>
            <a:fld id="{D3F7C509-FEEF-45D3-B896-7C07814C0C13}" type="slidenum">
              <a:rPr lang="en-US" smtClean="0">
                <a:solidFill>
                  <a:srgbClr val="000000"/>
                </a:solidFill>
              </a:rPr>
              <a:pPr>
                <a:spcAft>
                  <a:spcPts val="800"/>
                </a:spcAft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695C0-7A0D-9D45-BD69-5634D9428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74" y="1887327"/>
            <a:ext cx="7809852" cy="48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0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1284-715F-034D-8E8C-FD836E521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401624"/>
            <a:ext cx="10738435" cy="1260000"/>
          </a:xfrm>
        </p:spPr>
        <p:txBody>
          <a:bodyPr/>
          <a:lstStyle/>
          <a:p>
            <a:r>
              <a:rPr lang="en-US" dirty="0"/>
              <a:t>DSD Research/evaluation priorities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B565B-125C-8C42-A562-2656134E08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2" y="2346062"/>
            <a:ext cx="11385550" cy="3379788"/>
          </a:xfrm>
        </p:spPr>
        <p:txBody>
          <a:bodyPr/>
          <a:lstStyle/>
          <a:p>
            <a:r>
              <a:rPr lang="en-US" sz="2400" b="1" dirty="0"/>
              <a:t>Routine evaluations + implementation science studies:</a:t>
            </a:r>
          </a:p>
          <a:p>
            <a:pPr lvl="1"/>
            <a:r>
              <a:rPr lang="en-US" sz="2400" dirty="0"/>
              <a:t>Virtual support for adherence and documentation?</a:t>
            </a:r>
          </a:p>
          <a:p>
            <a:pPr lvl="1"/>
            <a:r>
              <a:rPr lang="en-US" sz="2400" dirty="0"/>
              <a:t>Earlier access to less intensive models for more people?</a:t>
            </a:r>
          </a:p>
          <a:p>
            <a:pPr lvl="2"/>
            <a:r>
              <a:rPr lang="en-US" sz="2400" dirty="0"/>
              <a:t>Annual clinical visits?</a:t>
            </a:r>
          </a:p>
          <a:p>
            <a:pPr lvl="2"/>
            <a:r>
              <a:rPr lang="en-US" sz="2400" dirty="0"/>
              <a:t>Annual refill visits?</a:t>
            </a:r>
          </a:p>
          <a:p>
            <a:pPr lvl="1"/>
            <a:r>
              <a:rPr lang="en-US" sz="2400" dirty="0"/>
              <a:t>How to support re-engagement in care?</a:t>
            </a:r>
          </a:p>
          <a:p>
            <a:pPr lvl="1"/>
            <a:r>
              <a:rPr lang="en-US" sz="2400" dirty="0"/>
              <a:t>How to differentiate models for delivering </a:t>
            </a:r>
            <a:r>
              <a:rPr lang="en-US" sz="2400" dirty="0" err="1"/>
              <a:t>PrEP</a:t>
            </a:r>
            <a:r>
              <a:rPr lang="en-US" sz="2400" dirty="0"/>
              <a:t>? </a:t>
            </a:r>
          </a:p>
          <a:p>
            <a:pPr lvl="1"/>
            <a:r>
              <a:rPr lang="en-US" sz="2400" dirty="0"/>
              <a:t>How to integrate of DSD among HIV and other vertical programs?</a:t>
            </a:r>
          </a:p>
          <a:p>
            <a:endParaRPr lang="en-US" dirty="0"/>
          </a:p>
          <a:p>
            <a:r>
              <a:rPr lang="en-US" sz="2400" b="1" dirty="0"/>
              <a:t>Key indicators</a:t>
            </a:r>
          </a:p>
          <a:p>
            <a:pPr lvl="1"/>
            <a:r>
              <a:rPr lang="en-US" sz="2400" dirty="0"/>
              <a:t>Clinical outcomes, individual and HCW experience, costs to patient and health system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3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1088803"/>
            <a:ext cx="11385550" cy="1260000"/>
          </a:xfrm>
        </p:spPr>
        <p:txBody>
          <a:bodyPr/>
          <a:lstStyle/>
          <a:p>
            <a:r>
              <a:rPr lang="en-US" sz="4000" dirty="0">
                <a:ea typeface="Verdana"/>
              </a:rPr>
              <a:t>More “Silver linings” to come?</a:t>
            </a:r>
            <a:endParaRPr lang="en-US" dirty="0">
              <a:ea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42925" y="2602803"/>
            <a:ext cx="11385550" cy="3379788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latin typeface="Lato-Bold"/>
              </a:rPr>
              <a:t> </a:t>
            </a:r>
            <a:endParaRPr lang="en-US" sz="1800" b="1" dirty="0">
              <a:latin typeface="Lato-Bold"/>
            </a:endParaRPr>
          </a:p>
          <a:p>
            <a:pPr algn="l"/>
            <a:endParaRPr lang="en-US" sz="1800" b="1" dirty="0">
              <a:latin typeface="Lato-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D904C-5801-43F6-887A-C0BB25FE47DA}"/>
              </a:ext>
            </a:extLst>
          </p:cNvPr>
          <p:cNvSpPr txBox="1"/>
          <p:nvPr/>
        </p:nvSpPr>
        <p:spPr>
          <a:xfrm>
            <a:off x="10065051" y="6581001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Ehrenkranz, et al. JAIDS, 2021.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45FBE5-4A1A-F047-9686-2E5FAD569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65" y="1980988"/>
            <a:ext cx="8677469" cy="43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85166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AIDS Society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237">
      <a:majorFont>
        <a:latin typeface="IAS Ribbon Sans Bold"/>
        <a:ea typeface=""/>
        <a:cs typeface=""/>
      </a:majorFont>
      <a:minorFont>
        <a:latin typeface="IAS Ribbo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1" id="{0BEA0C59-6BE6-574B-8DF0-843D19A6691B}" vid="{DFA08CD2-990E-E443-A274-9D06C7DA0EA4}"/>
    </a:ext>
  </a:extLst>
</a:theme>
</file>

<file path=ppt/theme/theme2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157BD60F1E145A43C0F2A51CF75C7" ma:contentTypeVersion="14" ma:contentTypeDescription="Create a new document." ma:contentTypeScope="" ma:versionID="d3547b5c8b573edc229a91c22a75e538">
  <xsd:schema xmlns:xsd="http://www.w3.org/2001/XMLSchema" xmlns:xs="http://www.w3.org/2001/XMLSchema" xmlns:p="http://schemas.microsoft.com/office/2006/metadata/properties" xmlns:ns2="d9430eef-9f8d-443d-897b-9afda802e8b4" xmlns:ns3="250929fa-9806-4449-af20-7947085fa170" targetNamespace="http://schemas.microsoft.com/office/2006/metadata/properties" ma:root="true" ma:fieldsID="1c34c7da9929f351853f8c726a3d3ca9" ns2:_="" ns3:_="">
    <xsd:import namespace="d9430eef-9f8d-443d-897b-9afda802e8b4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ote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30eef-9f8d-443d-897b-9afda802e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d9430eef-9f8d-443d-897b-9afda802e8b4" xsi:nil="true"/>
  </documentManagement>
</p:properties>
</file>

<file path=customXml/itemProps1.xml><?xml version="1.0" encoding="utf-8"?>
<ds:datastoreItem xmlns:ds="http://schemas.openxmlformats.org/officeDocument/2006/customXml" ds:itemID="{57E84A85-501F-443C-9C85-070667FB7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30eef-9f8d-443d-897b-9afda802e8b4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18B9A9-589C-4AB1-A77F-C0696A20FD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06F776-15E1-4608-A05B-E8CEEC2417C7}">
  <ds:schemaRefs>
    <ds:schemaRef ds:uri="http://schemas.microsoft.com/office/2006/metadata/properties"/>
    <ds:schemaRef ds:uri="250929fa-9806-4449-af20-7947085fa170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9430eef-9f8d-443d-897b-9afda802e8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IAS_PowerPoint_Template_Verdana_BM</Template>
  <TotalTime>2141</TotalTime>
  <Words>580</Words>
  <Application>Microsoft Office PowerPoint</Application>
  <PresentationFormat>Widescreen</PresentationFormat>
  <Paragraphs>63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IAS Ribbon Sans Light</vt:lpstr>
      <vt:lpstr>Lato-Bold</vt:lpstr>
      <vt:lpstr>Lato-Light</vt:lpstr>
      <vt:lpstr>Ping LCG Light</vt:lpstr>
      <vt:lpstr>Arial</vt:lpstr>
      <vt:lpstr>Verdana</vt:lpstr>
      <vt:lpstr>International AIDS Society</vt:lpstr>
      <vt:lpstr>Silver linings: How COVID-19 expedited differentiated service delivery for HIV </vt:lpstr>
      <vt:lpstr> </vt:lpstr>
      <vt:lpstr>“Silver linings” on the path to person-centered HIV services </vt:lpstr>
      <vt:lpstr>“Silver linings” on the path to person-centered HIV services (cont’d) </vt:lpstr>
      <vt:lpstr>Building blocks of service delivery</vt:lpstr>
      <vt:lpstr>DSD Research/evaluation priorities</vt:lpstr>
      <vt:lpstr>More “Silver linings” to come?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short headline Lorem ipsum  sit dolor</dc:title>
  <dc:creator>Amie Baldeh</dc:creator>
  <cp:lastModifiedBy>Peter Ehrenkranz</cp:lastModifiedBy>
  <cp:revision>41</cp:revision>
  <dcterms:created xsi:type="dcterms:W3CDTF">2021-09-29T12:40:18Z</dcterms:created>
  <dcterms:modified xsi:type="dcterms:W3CDTF">2021-10-26T14:51:26Z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0x010100FE0157BD60F1E145A43C0F2A51CF75C7</vt:lpwstr>
  </property>
</Properties>
</file>