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4"/>
  </p:notesMasterIdLst>
  <p:handoutMasterIdLst>
    <p:handoutMasterId r:id="rId15"/>
  </p:handoutMasterIdLst>
  <p:sldIdLst>
    <p:sldId id="296" r:id="rId5"/>
    <p:sldId id="297" r:id="rId6"/>
    <p:sldId id="289" r:id="rId7"/>
    <p:sldId id="300" r:id="rId8"/>
    <p:sldId id="299" r:id="rId9"/>
    <p:sldId id="298" r:id="rId10"/>
    <p:sldId id="290" r:id="rId11"/>
    <p:sldId id="301" r:id="rId12"/>
    <p:sldId id="302" r:id="rId13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nna Grimsrud" initials="AG" lastIdx="1" clrIdx="0">
    <p:extLst>
      <p:ext uri="{19B8F6BF-5375-455C-9EA6-DF929625EA0E}">
        <p15:presenceInfo xmlns:p15="http://schemas.microsoft.com/office/powerpoint/2012/main" userId="S::anna.grimsrud@iasociety.org::f85a3dff-7d89-4dbf-9104-c8b3290d15ec" providerId="AD"/>
      </p:ext>
    </p:extLst>
  </p:cmAuthor>
  <p:cmAuthor id="2" name="Primrose Matambanadzo" initials="PM" lastIdx="1" clrIdx="1">
    <p:extLst>
      <p:ext uri="{19B8F6BF-5375-455C-9EA6-DF929625EA0E}">
        <p15:presenceInfo xmlns:p15="http://schemas.microsoft.com/office/powerpoint/2012/main" userId="S::primrose@ceshhar.co.zw::1f17d0b5-1667-4ad8-91df-5e7376660d15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2315" autoAdjust="0"/>
    <p:restoredTop sz="94660"/>
  </p:normalViewPr>
  <p:slideViewPr>
    <p:cSldViewPr snapToGrid="0" showGuides="1">
      <p:cViewPr varScale="1">
        <p:scale>
          <a:sx n="112" d="100"/>
          <a:sy n="112" d="100"/>
        </p:scale>
        <p:origin x="132" y="53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howGuides="1">
      <p:cViewPr varScale="1">
        <p:scale>
          <a:sx n="121" d="100"/>
          <a:sy n="121" d="100"/>
        </p:scale>
        <p:origin x="4158" y="11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>
            <a:extLst>
              <a:ext uri="{FF2B5EF4-FFF2-40B4-BE49-F238E27FC236}">
                <a16:creationId xmlns:a16="http://schemas.microsoft.com/office/drawing/2014/main" id="{F6AAA520-F2F5-4EDD-89FF-112F506DBD84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 dirty="0">
              <a:latin typeface="Verdana" panose="020B0604030504040204" pitchFamily="34" charset="0"/>
            </a:endParaRP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16D02F3C-8EFD-4B07-80ED-B2429D54C343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662BD4C-6D77-4375-88B2-8F24E3740D1D}" type="datetimeFigureOut">
              <a:rPr lang="de-DE" smtClean="0">
                <a:latin typeface="Verdana" panose="020B0604030504040204" pitchFamily="34" charset="0"/>
              </a:rPr>
              <a:t>22.10.2021</a:t>
            </a:fld>
            <a:endParaRPr lang="de-DE" dirty="0">
              <a:latin typeface="Verdana" panose="020B0604030504040204" pitchFamily="34" charset="0"/>
            </a:endParaRPr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D51B987F-84C1-40E0-A9D7-A8F4901E4677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 dirty="0">
              <a:latin typeface="Verdana" panose="020B0604030504040204" pitchFamily="34" charset="0"/>
            </a:endParaRPr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05432F72-438D-4B28-B0F3-2E4B8F6078C5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DFC5FE3-128E-4546-A5A8-7038C4C3160C}" type="slidenum">
              <a:rPr lang="de-DE" smtClean="0">
                <a:latin typeface="Verdana" panose="020B0604030504040204" pitchFamily="34" charset="0"/>
              </a:rPr>
              <a:t>‹#›</a:t>
            </a:fld>
            <a:endParaRPr lang="de-DE" dirty="0">
              <a:latin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3846559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b="0" i="0">
                <a:latin typeface="Verdana" panose="020B0604030504040204" pitchFamily="34" charset="0"/>
              </a:defRPr>
            </a:lvl1pPr>
          </a:lstStyle>
          <a:p>
            <a:endParaRPr lang="de-DE" dirty="0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b="0" i="0">
                <a:latin typeface="Verdana" panose="020B0604030504040204" pitchFamily="34" charset="0"/>
              </a:defRPr>
            </a:lvl1pPr>
          </a:lstStyle>
          <a:p>
            <a:fld id="{59AF585C-AB1D-41F5-8A22-EE236ED1EB54}" type="datetimeFigureOut">
              <a:rPr lang="de-DE" smtClean="0"/>
              <a:pPr/>
              <a:t>22.10.2021</a:t>
            </a:fld>
            <a:endParaRPr lang="de-DE" dirty="0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 dirty="0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b="0" i="0">
                <a:latin typeface="Verdana" panose="020B0604030504040204" pitchFamily="34" charset="0"/>
              </a:defRPr>
            </a:lvl1pPr>
          </a:lstStyle>
          <a:p>
            <a:endParaRPr lang="de-DE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b="0" i="0">
                <a:latin typeface="Verdana" panose="020B0604030504040204" pitchFamily="34" charset="0"/>
              </a:defRPr>
            </a:lvl1pPr>
          </a:lstStyle>
          <a:p>
            <a:fld id="{F6DADB82-A706-4784-AE8E-3965AD040C7C}" type="slidenum">
              <a:rPr lang="de-DE" smtClean="0"/>
              <a:pPr/>
              <a:t>‹#›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8605370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b="0" i="0"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1pPr>
    <a:lvl2pPr marL="457200" algn="l" defTabSz="914400" rtl="0" eaLnBrk="1" latinLnBrk="0" hangingPunct="1">
      <a:defRPr sz="1200" b="0" i="0"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2pPr>
    <a:lvl3pPr marL="914400" algn="l" defTabSz="914400" rtl="0" eaLnBrk="1" latinLnBrk="0" hangingPunct="1">
      <a:defRPr sz="1200" b="0" i="0"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3pPr>
    <a:lvl4pPr marL="1371600" algn="l" defTabSz="914400" rtl="0" eaLnBrk="1" latinLnBrk="0" hangingPunct="1">
      <a:defRPr sz="1200" b="0" i="0"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4pPr>
    <a:lvl5pPr marL="1828800" algn="l" defTabSz="914400" rtl="0" eaLnBrk="1" latinLnBrk="0" hangingPunct="1">
      <a:defRPr sz="1200" b="0" i="0"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folie">
    <p:bg bwMode="gray"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el 8">
            <a:extLst>
              <a:ext uri="{FF2B5EF4-FFF2-40B4-BE49-F238E27FC236}">
                <a16:creationId xmlns:a16="http://schemas.microsoft.com/office/drawing/2014/main" id="{9140E9AE-AB8C-45D2-8169-8A8F93E939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19512" y="1294944"/>
            <a:ext cx="8137526" cy="4762956"/>
          </a:xfrm>
        </p:spPr>
        <p:txBody>
          <a:bodyPr/>
          <a:lstStyle>
            <a:lvl1pPr>
              <a:lnSpc>
                <a:spcPct val="85000"/>
              </a:lnSpc>
              <a:defRPr sz="75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de-DE" dirty="0"/>
          </a:p>
        </p:txBody>
      </p:sp>
      <p:pic>
        <p:nvPicPr>
          <p:cNvPr id="34" name="Grafik 33">
            <a:extLst>
              <a:ext uri="{FF2B5EF4-FFF2-40B4-BE49-F238E27FC236}">
                <a16:creationId xmlns:a16="http://schemas.microsoft.com/office/drawing/2014/main" id="{0583FDD7-9A57-49D6-92B5-D5F33EBBFFD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1963" y="454977"/>
            <a:ext cx="1233487" cy="450502"/>
          </a:xfrm>
          <a:prstGeom prst="rect">
            <a:avLst/>
          </a:prstGeom>
        </p:spPr>
      </p:pic>
      <p:sp>
        <p:nvSpPr>
          <p:cNvPr id="37" name="Textfeld 36">
            <a:extLst>
              <a:ext uri="{FF2B5EF4-FFF2-40B4-BE49-F238E27FC236}">
                <a16:creationId xmlns:a16="http://schemas.microsoft.com/office/drawing/2014/main" id="{98BC6A7D-A966-48AF-8316-B852FFDEEF66}"/>
              </a:ext>
            </a:extLst>
          </p:cNvPr>
          <p:cNvSpPr txBox="1"/>
          <p:nvPr userDrawn="1"/>
        </p:nvSpPr>
        <p:spPr>
          <a:xfrm>
            <a:off x="3733801" y="444583"/>
            <a:ext cx="1471612" cy="184067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/>
          <a:p>
            <a:r>
              <a:rPr lang="de-DE" sz="750" b="0" i="0" dirty="0">
                <a:latin typeface="Verdana" panose="020B0604030504040204" pitchFamily="34" charset="0"/>
              </a:rPr>
              <a:t>International AIDS Society</a:t>
            </a:r>
          </a:p>
        </p:txBody>
      </p:sp>
      <p:sp>
        <p:nvSpPr>
          <p:cNvPr id="38" name="Textfeld 37">
            <a:extLst>
              <a:ext uri="{FF2B5EF4-FFF2-40B4-BE49-F238E27FC236}">
                <a16:creationId xmlns:a16="http://schemas.microsoft.com/office/drawing/2014/main" id="{855D9016-FECC-4E5D-ADF2-7843F8F8B2A1}"/>
              </a:ext>
            </a:extLst>
          </p:cNvPr>
          <p:cNvSpPr txBox="1"/>
          <p:nvPr userDrawn="1"/>
        </p:nvSpPr>
        <p:spPr>
          <a:xfrm>
            <a:off x="5360194" y="444583"/>
            <a:ext cx="1275556" cy="184067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/>
          <a:p>
            <a:r>
              <a:rPr lang="de-DE" sz="750" b="0" i="0" dirty="0">
                <a:latin typeface="Verdana" panose="020B0604030504040204" pitchFamily="34" charset="0"/>
              </a:rPr>
              <a:t>iasociety.org</a:t>
            </a:r>
          </a:p>
        </p:txBody>
      </p:sp>
    </p:spTree>
    <p:extLst>
      <p:ext uri="{BB962C8B-B14F-4D97-AF65-F5344CB8AC3E}">
        <p14:creationId xmlns:p14="http://schemas.microsoft.com/office/powerpoint/2010/main" val="15670921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platzhalter 8">
            <a:extLst>
              <a:ext uri="{FF2B5EF4-FFF2-40B4-BE49-F238E27FC236}">
                <a16:creationId xmlns:a16="http://schemas.microsoft.com/office/drawing/2014/main" id="{CA3000E4-2BD5-435D-AE69-C20EC0E3F2C1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 bwMode="gray">
          <a:xfrm>
            <a:off x="3725862" y="1346515"/>
            <a:ext cx="8131175" cy="4711385"/>
          </a:xfrm>
        </p:spPr>
        <p:txBody>
          <a:bodyPr/>
          <a:lstStyle>
            <a:lvl1pPr marL="266700" indent="-266700">
              <a:lnSpc>
                <a:spcPct val="90000"/>
              </a:lnSpc>
              <a:buFont typeface="Ping LCG Light" pitchFamily="50" charset="0"/>
              <a:buChar char="»"/>
              <a:defRPr sz="4200">
                <a:solidFill>
                  <a:schemeClr val="accent1"/>
                </a:solidFill>
              </a:defRPr>
            </a:lvl1pPr>
            <a:lvl2pPr marL="182563" indent="0" algn="r">
              <a:lnSpc>
                <a:spcPct val="90000"/>
              </a:lnSpc>
              <a:buNone/>
              <a:defRPr sz="2000">
                <a:solidFill>
                  <a:schemeClr val="accent1"/>
                </a:solidFill>
              </a:defRPr>
            </a:lvl2pPr>
            <a:lvl3pPr>
              <a:lnSpc>
                <a:spcPct val="90000"/>
              </a:lnSpc>
              <a:defRPr sz="4200"/>
            </a:lvl3pPr>
            <a:lvl4pPr>
              <a:lnSpc>
                <a:spcPct val="90000"/>
              </a:lnSpc>
              <a:defRPr sz="4200"/>
            </a:lvl4pPr>
            <a:lvl5pPr>
              <a:lnSpc>
                <a:spcPct val="90000"/>
              </a:lnSpc>
              <a:defRPr sz="42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36881994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bg bwMode="gray"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114484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es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913" y="1401623"/>
            <a:ext cx="10553950" cy="4397597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732947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913" y="1401624"/>
            <a:ext cx="9825212" cy="126000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2"/>
          </p:nvPr>
        </p:nvSpPr>
        <p:spPr>
          <a:xfrm>
            <a:off x="442913" y="2794000"/>
            <a:ext cx="11385550" cy="3379788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427138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2"/>
          </p:nvPr>
        </p:nvSpPr>
        <p:spPr>
          <a:xfrm>
            <a:off x="442913" y="2784475"/>
            <a:ext cx="6192837" cy="323056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Chart Placeholder 7"/>
          <p:cNvSpPr>
            <a:spLocks noGrp="1"/>
          </p:cNvSpPr>
          <p:nvPr>
            <p:ph type="chart" sz="quarter" idx="13"/>
          </p:nvPr>
        </p:nvSpPr>
        <p:spPr>
          <a:xfrm>
            <a:off x="6870583" y="2784475"/>
            <a:ext cx="5218230" cy="3230563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23842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1486146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folie mit Bild">
    <p:bg bwMode="gray"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" name="Grafik 33">
            <a:extLst>
              <a:ext uri="{FF2B5EF4-FFF2-40B4-BE49-F238E27FC236}">
                <a16:creationId xmlns:a16="http://schemas.microsoft.com/office/drawing/2014/main" id="{0583FDD7-9A57-49D6-92B5-D5F33EBBFFD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1963" y="454977"/>
            <a:ext cx="1233487" cy="450502"/>
          </a:xfrm>
          <a:prstGeom prst="rect">
            <a:avLst/>
          </a:prstGeom>
        </p:spPr>
      </p:pic>
      <p:sp>
        <p:nvSpPr>
          <p:cNvPr id="37" name="Textfeld 36">
            <a:extLst>
              <a:ext uri="{FF2B5EF4-FFF2-40B4-BE49-F238E27FC236}">
                <a16:creationId xmlns:a16="http://schemas.microsoft.com/office/drawing/2014/main" id="{98BC6A7D-A966-48AF-8316-B852FFDEEF66}"/>
              </a:ext>
            </a:extLst>
          </p:cNvPr>
          <p:cNvSpPr txBox="1"/>
          <p:nvPr userDrawn="1"/>
        </p:nvSpPr>
        <p:spPr>
          <a:xfrm>
            <a:off x="3733801" y="444583"/>
            <a:ext cx="1471612" cy="184067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/>
          <a:p>
            <a:r>
              <a:rPr lang="de-DE" sz="750" b="0" i="0" dirty="0">
                <a:latin typeface="Verdana" panose="020B0604030504040204" pitchFamily="34" charset="0"/>
              </a:rPr>
              <a:t>International AIDS Society</a:t>
            </a:r>
          </a:p>
        </p:txBody>
      </p:sp>
      <p:sp>
        <p:nvSpPr>
          <p:cNvPr id="38" name="Textfeld 37">
            <a:extLst>
              <a:ext uri="{FF2B5EF4-FFF2-40B4-BE49-F238E27FC236}">
                <a16:creationId xmlns:a16="http://schemas.microsoft.com/office/drawing/2014/main" id="{855D9016-FECC-4E5D-ADF2-7843F8F8B2A1}"/>
              </a:ext>
            </a:extLst>
          </p:cNvPr>
          <p:cNvSpPr txBox="1"/>
          <p:nvPr userDrawn="1"/>
        </p:nvSpPr>
        <p:spPr>
          <a:xfrm>
            <a:off x="5360194" y="444583"/>
            <a:ext cx="1275556" cy="184067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/>
          <a:p>
            <a:r>
              <a:rPr lang="de-DE" sz="750" b="0" i="0" dirty="0">
                <a:latin typeface="Verdana" panose="020B0604030504040204" pitchFamily="34" charset="0"/>
              </a:rPr>
              <a:t>iasociety.org</a:t>
            </a: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933EC23C-51C9-47E8-9EC0-51E75A9906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2913" y="1401624"/>
            <a:ext cx="6192838" cy="1151076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de-DE" dirty="0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F79E4F12-16AF-4CA2-9394-804A19491551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42912" y="2552700"/>
            <a:ext cx="6192837" cy="3505200"/>
          </a:xfrm>
        </p:spPr>
        <p:txBody>
          <a:bodyPr/>
          <a:lstStyle>
            <a:lvl1pPr marL="0" indent="0">
              <a:lnSpc>
                <a:spcPct val="90000"/>
              </a:lnSpc>
              <a:buNone/>
              <a:defRPr sz="4200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1" name="Bildplatzhalter 7">
            <a:extLst>
              <a:ext uri="{FF2B5EF4-FFF2-40B4-BE49-F238E27FC236}">
                <a16:creationId xmlns:a16="http://schemas.microsoft.com/office/drawing/2014/main" id="{0222BDBD-0C76-472C-A496-F0F76AC3E687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 bwMode="gray">
          <a:xfrm>
            <a:off x="6996113" y="0"/>
            <a:ext cx="5195887" cy="6858000"/>
          </a:xfrm>
          <a:solidFill>
            <a:schemeClr val="bg1">
              <a:lumMod val="85000"/>
            </a:schemeClr>
          </a:solidFill>
        </p:spPr>
        <p:txBody>
          <a:bodyPr anchor="ctr"/>
          <a:lstStyle>
            <a:lvl1pPr algn="ctr">
              <a:buNone/>
              <a:defRPr sz="1400"/>
            </a:lvl1pPr>
          </a:lstStyle>
          <a:p>
            <a:r>
              <a:rPr lang="en-US"/>
              <a:t>Click icon to add picture</a:t>
            </a: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724306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bg bwMode="gray"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D9F3A56-2912-4F6C-B763-FA01B5A3DBD6}"/>
              </a:ext>
            </a:extLst>
          </p:cNvPr>
          <p:cNvSpPr>
            <a:spLocks noGrp="1"/>
          </p:cNvSpPr>
          <p:nvPr>
            <p:ph type="title"/>
          </p:nvPr>
        </p:nvSpPr>
        <p:spPr bwMode="gray"/>
        <p:txBody>
          <a:bodyPr/>
          <a:lstStyle/>
          <a:p>
            <a:r>
              <a:rPr lang="en-US"/>
              <a:t>Click to edit Master title style</a:t>
            </a:r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A978F880-622A-4AD4-AD12-DB8ACC4A855D}"/>
              </a:ext>
            </a:extLst>
          </p:cNvPr>
          <p:cNvSpPr>
            <a:spLocks noGrp="1"/>
          </p:cNvSpPr>
          <p:nvPr>
            <p:ph idx="1"/>
          </p:nvPr>
        </p:nvSpPr>
        <p:spPr bwMode="gray"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3585057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und Bild">
    <p:bg bwMode="gray"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D9F3A56-2912-4F6C-B763-FA01B5A3DBD6}"/>
              </a:ext>
            </a:extLst>
          </p:cNvPr>
          <p:cNvSpPr>
            <a:spLocks noGrp="1"/>
          </p:cNvSpPr>
          <p:nvPr>
            <p:ph type="title"/>
          </p:nvPr>
        </p:nvSpPr>
        <p:spPr bwMode="gray"/>
        <p:txBody>
          <a:bodyPr/>
          <a:lstStyle/>
          <a:p>
            <a:r>
              <a:rPr lang="en-US"/>
              <a:t>Click to edit Master title style</a:t>
            </a:r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A978F880-622A-4AD4-AD12-DB8ACC4A855D}"/>
              </a:ext>
            </a:extLst>
          </p:cNvPr>
          <p:cNvSpPr>
            <a:spLocks noGrp="1"/>
          </p:cNvSpPr>
          <p:nvPr>
            <p:ph idx="1"/>
          </p:nvPr>
        </p:nvSpPr>
        <p:spPr bwMode="gray"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 dirty="0"/>
          </a:p>
        </p:txBody>
      </p:sp>
      <p:sp>
        <p:nvSpPr>
          <p:cNvPr id="8" name="Bildplatzhalter 7">
            <a:extLst>
              <a:ext uri="{FF2B5EF4-FFF2-40B4-BE49-F238E27FC236}">
                <a16:creationId xmlns:a16="http://schemas.microsoft.com/office/drawing/2014/main" id="{F5E3B62B-CF09-471B-9761-31105E803B91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 bwMode="gray">
          <a:xfrm>
            <a:off x="6996113" y="0"/>
            <a:ext cx="5195887" cy="6858000"/>
          </a:xfrm>
          <a:solidFill>
            <a:schemeClr val="bg1">
              <a:lumMod val="85000"/>
            </a:schemeClr>
          </a:solidFill>
        </p:spPr>
        <p:txBody>
          <a:bodyPr anchor="ctr"/>
          <a:lstStyle>
            <a:lvl1pPr algn="ctr">
              <a:buNone/>
              <a:defRPr sz="1400"/>
            </a:lvl1pPr>
          </a:lstStyle>
          <a:p>
            <a:r>
              <a:rPr lang="en-US"/>
              <a:t>Click icon to add picture</a:t>
            </a: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629660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bg bwMode="gray"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D67EA35-F68A-454D-A1CC-5E137F915BE5}"/>
              </a:ext>
            </a:extLst>
          </p:cNvPr>
          <p:cNvSpPr>
            <a:spLocks noGrp="1"/>
          </p:cNvSpPr>
          <p:nvPr>
            <p:ph type="title"/>
          </p:nvPr>
        </p:nvSpPr>
        <p:spPr bwMode="gray"/>
        <p:txBody>
          <a:bodyPr/>
          <a:lstStyle/>
          <a:p>
            <a:r>
              <a:rPr lang="en-US"/>
              <a:t>Click to edit Master title style</a:t>
            </a: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486345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gray"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B097AD9D-CB55-4687-8CA2-BD97C7BC954E}"/>
              </a:ext>
            </a:extLst>
          </p:cNvPr>
          <p:cNvSpPr>
            <a:spLocks noGrp="1"/>
          </p:cNvSpPr>
          <p:nvPr>
            <p:ph type="title"/>
          </p:nvPr>
        </p:nvSpPr>
        <p:spPr bwMode="gray">
          <a:xfrm>
            <a:off x="442913" y="1401624"/>
            <a:ext cx="6192838" cy="1260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de-DE" dirty="0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2934E4A2-260E-40E9-AC47-DF4CBDE6A31B}"/>
              </a:ext>
            </a:extLst>
          </p:cNvPr>
          <p:cNvSpPr>
            <a:spLocks noGrp="1"/>
          </p:cNvSpPr>
          <p:nvPr>
            <p:ph type="body" idx="1"/>
          </p:nvPr>
        </p:nvSpPr>
        <p:spPr bwMode="gray">
          <a:xfrm>
            <a:off x="442913" y="2766059"/>
            <a:ext cx="6192837" cy="3291841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pic>
        <p:nvPicPr>
          <p:cNvPr id="8" name="Grafik 7">
            <a:extLst>
              <a:ext uri="{FF2B5EF4-FFF2-40B4-BE49-F238E27FC236}">
                <a16:creationId xmlns:a16="http://schemas.microsoft.com/office/drawing/2014/main" id="{A833CDCE-25B5-4F69-9C0F-55D421676E24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1963" y="459740"/>
            <a:ext cx="728662" cy="2661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43776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9" r:id="rId2"/>
    <p:sldLayoutId id="2147483666" r:id="rId3"/>
    <p:sldLayoutId id="2147483667" r:id="rId4"/>
    <p:sldLayoutId id="2147483668" r:id="rId5"/>
    <p:sldLayoutId id="2147483665" r:id="rId6"/>
    <p:sldLayoutId id="2147483664" r:id="rId7"/>
    <p:sldLayoutId id="2147483650" r:id="rId8"/>
    <p:sldLayoutId id="2147483654" r:id="rId9"/>
    <p:sldLayoutId id="2147483662" r:id="rId10"/>
    <p:sldLayoutId id="2147483655" r:id="rId11"/>
  </p:sldLayoutIdLst>
  <p:hf sldNum="0"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200" b="1" i="0" kern="1200">
          <a:solidFill>
            <a:schemeClr val="tx1"/>
          </a:solidFill>
          <a:latin typeface="Verdana" panose="020B0604030504040204" pitchFamily="34" charset="0"/>
          <a:ea typeface="+mj-ea"/>
          <a:cs typeface="+mj-cs"/>
        </a:defRPr>
      </a:lvl1pPr>
    </p:titleStyle>
    <p:bodyStyle>
      <a:lvl1pPr marL="220663" indent="-220663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○"/>
        <a:defRPr sz="2000" b="0" i="0" kern="1200">
          <a:solidFill>
            <a:schemeClr val="tx1"/>
          </a:solidFill>
          <a:latin typeface="Verdana" panose="020B0604030504040204" pitchFamily="34" charset="0"/>
          <a:ea typeface="+mn-ea"/>
          <a:cs typeface="+mn-cs"/>
        </a:defRPr>
      </a:lvl1pPr>
      <a:lvl2pPr marL="449263" indent="-22860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○"/>
        <a:defRPr sz="2000" b="0" i="0" kern="1200">
          <a:solidFill>
            <a:schemeClr val="tx1"/>
          </a:solidFill>
          <a:latin typeface="Verdana" panose="020B0604030504040204" pitchFamily="34" charset="0"/>
          <a:ea typeface="+mn-ea"/>
          <a:cs typeface="+mn-cs"/>
        </a:defRPr>
      </a:lvl2pPr>
      <a:lvl3pPr marL="655638" indent="-212725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○"/>
        <a:defRPr sz="2000" b="0" i="0" kern="1200">
          <a:solidFill>
            <a:schemeClr val="tx1"/>
          </a:solidFill>
          <a:latin typeface="Verdana" panose="020B0604030504040204" pitchFamily="34" charset="0"/>
          <a:ea typeface="+mn-ea"/>
          <a:cs typeface="+mn-cs"/>
        </a:defRPr>
      </a:lvl3pPr>
      <a:lvl4pPr marL="898525" indent="-23495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○"/>
        <a:defRPr sz="2000" b="0" i="0" kern="1200">
          <a:solidFill>
            <a:schemeClr val="tx1"/>
          </a:solidFill>
          <a:latin typeface="Verdana" panose="020B0604030504040204" pitchFamily="34" charset="0"/>
          <a:ea typeface="+mn-ea"/>
          <a:cs typeface="+mn-cs"/>
        </a:defRPr>
      </a:lvl4pPr>
      <a:lvl5pPr marL="1127125" indent="-23495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○"/>
        <a:defRPr sz="2000" b="0" i="0" kern="1200">
          <a:solidFill>
            <a:schemeClr val="tx1"/>
          </a:solidFill>
          <a:latin typeface="Verdana" panose="020B060403050404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4407" userDrawn="1">
          <p15:clr>
            <a:srgbClr val="F26B43"/>
          </p15:clr>
        </p15:guide>
        <p15:guide id="2" pos="279" userDrawn="1">
          <p15:clr>
            <a:srgbClr val="F26B43"/>
          </p15:clr>
        </p15:guide>
        <p15:guide id="3" pos="7469" userDrawn="1">
          <p15:clr>
            <a:srgbClr val="F26B43"/>
          </p15:clr>
        </p15:guide>
        <p15:guide id="4" pos="4180" userDrawn="1">
          <p15:clr>
            <a:srgbClr val="F26B43"/>
          </p15:clr>
        </p15:guide>
        <p15:guide id="5" orient="horz" pos="3816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primrose@ceshhar.co.zw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A49F560-D0D1-4B76-8B86-EA3E033B96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Supporting PrEP access for female sex workers in Zimbabwe during COVID-19 lockdown with community-based delivery, extended PrEP refills and virtual support during COVID-19 lockdown</a:t>
            </a:r>
            <a:r>
              <a:rPr lang="en-US" dirty="0"/>
              <a:t/>
            </a:r>
            <a:br>
              <a:rPr lang="en-US" dirty="0"/>
            </a:br>
            <a:endParaRPr lang="de-DE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8C405F0-1329-5842-8EC1-E2CEE6DE6450}"/>
              </a:ext>
            </a:extLst>
          </p:cNvPr>
          <p:cNvSpPr txBox="1"/>
          <p:nvPr/>
        </p:nvSpPr>
        <p:spPr>
          <a:xfrm>
            <a:off x="3719512" y="4765119"/>
            <a:ext cx="8137526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ZW" sz="1200" dirty="0">
                <a:latin typeface="Verdana" panose="020B0604030504040204" pitchFamily="34" charset="0"/>
                <a:ea typeface="Verdana" panose="020B0604030504040204" pitchFamily="34" charset="0"/>
              </a:rPr>
              <a:t>Primrose Matambanadzo, Joanna </a:t>
            </a:r>
            <a:r>
              <a:rPr lang="en-ZW" sz="1200" dirty="0" err="1">
                <a:latin typeface="Verdana" panose="020B0604030504040204" pitchFamily="34" charset="0"/>
                <a:ea typeface="Verdana" panose="020B0604030504040204" pitchFamily="34" charset="0"/>
              </a:rPr>
              <a:t>Busza</a:t>
            </a:r>
            <a:r>
              <a:rPr lang="en-ZW" sz="1200" dirty="0">
                <a:latin typeface="Verdana" panose="020B0604030504040204" pitchFamily="34" charset="0"/>
                <a:ea typeface="Verdana" panose="020B0604030504040204" pitchFamily="34" charset="0"/>
              </a:rPr>
              <a:t>, </a:t>
            </a:r>
            <a:r>
              <a:rPr lang="en-ZW" sz="1200" dirty="0" err="1">
                <a:latin typeface="Verdana" panose="020B0604030504040204" pitchFamily="34" charset="0"/>
                <a:ea typeface="Verdana" panose="020B0604030504040204" pitchFamily="34" charset="0"/>
              </a:rPr>
              <a:t>Haurovi</a:t>
            </a:r>
            <a:r>
              <a:rPr lang="en-ZW" sz="12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ZW" sz="1200" dirty="0" err="1">
                <a:latin typeface="Verdana" panose="020B0604030504040204" pitchFamily="34" charset="0"/>
                <a:ea typeface="Verdana" panose="020B0604030504040204" pitchFamily="34" charset="0"/>
              </a:rPr>
              <a:t>Mafaune</a:t>
            </a:r>
            <a:r>
              <a:rPr lang="en-ZW" sz="1200" dirty="0">
                <a:latin typeface="Verdana" panose="020B0604030504040204" pitchFamily="34" charset="0"/>
                <a:ea typeface="Verdana" panose="020B0604030504040204" pitchFamily="34" charset="0"/>
              </a:rPr>
              <a:t>; Lillian </a:t>
            </a:r>
            <a:r>
              <a:rPr lang="en-ZW" sz="1200" dirty="0" err="1">
                <a:latin typeface="Verdana" panose="020B0604030504040204" pitchFamily="34" charset="0"/>
                <a:ea typeface="Verdana" panose="020B0604030504040204" pitchFamily="34" charset="0"/>
              </a:rPr>
              <a:t>Chinyanganya</a:t>
            </a:r>
            <a:r>
              <a:rPr lang="en-ZW" sz="1200" dirty="0">
                <a:latin typeface="Verdana" panose="020B0604030504040204" pitchFamily="34" charset="0"/>
                <a:ea typeface="Verdana" panose="020B0604030504040204" pitchFamily="34" charset="0"/>
              </a:rPr>
              <a:t>; Fortunate </a:t>
            </a:r>
            <a:r>
              <a:rPr lang="en-ZW" sz="1200" dirty="0" err="1">
                <a:latin typeface="Verdana" panose="020B0604030504040204" pitchFamily="34" charset="0"/>
                <a:ea typeface="Verdana" panose="020B0604030504040204" pitchFamily="34" charset="0"/>
              </a:rPr>
              <a:t>Machingura</a:t>
            </a:r>
            <a:r>
              <a:rPr lang="en-ZW" sz="1200" dirty="0">
                <a:latin typeface="Verdana" panose="020B0604030504040204" pitchFamily="34" charset="0"/>
                <a:ea typeface="Verdana" panose="020B0604030504040204" pitchFamily="34" charset="0"/>
              </a:rPr>
              <a:t>; </a:t>
            </a:r>
            <a:r>
              <a:rPr lang="en-ZW" sz="1200" dirty="0" err="1">
                <a:latin typeface="Verdana" panose="020B0604030504040204" pitchFamily="34" charset="0"/>
                <a:ea typeface="Verdana" panose="020B0604030504040204" pitchFamily="34" charset="0"/>
              </a:rPr>
              <a:t>Getrude</a:t>
            </a:r>
            <a:r>
              <a:rPr lang="en-ZW" sz="1200" dirty="0">
                <a:latin typeface="Verdana" panose="020B0604030504040204" pitchFamily="34" charset="0"/>
                <a:ea typeface="Verdana" panose="020B0604030504040204" pitchFamily="34" charset="0"/>
              </a:rPr>
              <a:t> Ncube; Richard Steen; Andrew Phillips; Frances Mary Cowan</a:t>
            </a:r>
          </a:p>
          <a:p>
            <a:endParaRPr lang="en-US" sz="14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en-US" sz="14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Primrose Matambanadzo</a:t>
            </a:r>
            <a:r>
              <a:rPr lang="en-US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/>
            </a:r>
            <a:br>
              <a:rPr lang="en-US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en-US" sz="1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Chief of Party - USAID Closing the Gaps: Accelerating and sustaining HIV prevention and care for sex workers</a:t>
            </a:r>
          </a:p>
          <a:p>
            <a:r>
              <a:rPr lang="en-US" sz="1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Programme Director – Key Populations</a:t>
            </a:r>
          </a:p>
          <a:p>
            <a:r>
              <a:rPr lang="en-US" sz="1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Centre for Sexual Health and HIV/AIDS Research (CeSHHAR) Zimbabwe</a:t>
            </a:r>
            <a:br>
              <a:rPr lang="en-US" sz="1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en-US" sz="1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  <a:hlinkClick r:id="rId2"/>
              </a:rPr>
              <a:t>primrose@ceshhar.co.zw</a:t>
            </a:r>
            <a:r>
              <a:rPr lang="en-US" sz="1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44241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FB72E4-FC70-D64B-B936-32FE213308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Background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A7E2D46-D35E-3C43-963B-B96FD7797EBE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sz="1800" b="1" dirty="0"/>
              <a:t>Sisters with a Voice</a:t>
            </a:r>
            <a:endParaRPr lang="en-US" sz="18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dirty="0"/>
              <a:t>Sex worker led comprehensive sexual and reproductive health services for sex workers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dirty="0"/>
              <a:t>Established in 2009 with 61 sites across all 10 provinces in Zimbabwe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dirty="0"/>
              <a:t>&gt;26 000 sex workers seen at Sisters’ clinics in 2020</a:t>
            </a:r>
          </a:p>
          <a:p>
            <a:endParaRPr lang="en-US" sz="1800" dirty="0"/>
          </a:p>
          <a:p>
            <a:r>
              <a:rPr lang="en-US" sz="1800" b="1" dirty="0"/>
              <a:t>PrEP programme</a:t>
            </a:r>
            <a:endParaRPr lang="en-US" sz="18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dirty="0"/>
              <a:t>2016: </a:t>
            </a:r>
            <a:r>
              <a:rPr lang="en-US" sz="1800" dirty="0" err="1"/>
              <a:t>MoHCC</a:t>
            </a:r>
            <a:r>
              <a:rPr lang="en-US" sz="1800" dirty="0"/>
              <a:t> adopts WHO guidelines to include oral PrEP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dirty="0"/>
              <a:t>2018: Implementation Plan for HIV Pre-Exposure Prophylaxis in Zimbabwe 2018-2020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dirty="0"/>
              <a:t>2019: Sisters with a Voice commences PrEP initiations for sex workers </a:t>
            </a:r>
          </a:p>
          <a:p>
            <a:endParaRPr lang="en-US" sz="1800" dirty="0"/>
          </a:p>
          <a:p>
            <a:endParaRPr lang="en-US" sz="1800" dirty="0"/>
          </a:p>
          <a:p>
            <a:endParaRPr lang="en-US" sz="1800" dirty="0"/>
          </a:p>
          <a:p>
            <a:endParaRPr lang="en-US" sz="1800" dirty="0"/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5BC32860-3615-9B4C-B6D4-7709C8E0A830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/>
      </p:sp>
      <p:pic>
        <p:nvPicPr>
          <p:cNvPr id="5" name="Picture 4" descr="A group of people standing in front of a building&#10;&#10;Description automatically generated">
            <a:extLst>
              <a:ext uri="{FF2B5EF4-FFF2-40B4-BE49-F238E27FC236}">
                <a16:creationId xmlns:a16="http://schemas.microsoft.com/office/drawing/2014/main" id="{3C41D3CF-AEC7-5742-8023-5A26DE708EB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96113" y="891936"/>
            <a:ext cx="5509007" cy="53799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62668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913" y="1066344"/>
            <a:ext cx="9825212" cy="792936"/>
          </a:xfrm>
        </p:spPr>
        <p:txBody>
          <a:bodyPr/>
          <a:lstStyle/>
          <a:p>
            <a:r>
              <a:rPr lang="en-US" dirty="0"/>
              <a:t>Methodology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2"/>
          </p:nvPr>
        </p:nvSpPr>
        <p:spPr>
          <a:xfrm>
            <a:off x="442913" y="2051785"/>
            <a:ext cx="11385550" cy="3379788"/>
          </a:xfrm>
        </p:spPr>
        <p:txBody>
          <a:bodyPr vert="horz" lIns="0" tIns="0" rIns="0" bIns="0" rtlCol="0" anchor="t" anchorCtr="0">
            <a:noAutofit/>
          </a:bodyPr>
          <a:lstStyle/>
          <a:p>
            <a:pPr marL="285750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ZW" sz="1600" b="1" dirty="0">
                <a:solidFill>
                  <a:schemeClr val="accent1"/>
                </a:solidFill>
              </a:rPr>
              <a:t>Hypothesized that peer-led community-based provision of PrEP services influenced </a:t>
            </a:r>
            <a:r>
              <a:rPr lang="en-ZW" sz="1600" dirty="0">
                <a:ea typeface="Verdana" panose="020B0604030504040204" pitchFamily="34" charset="0"/>
              </a:rPr>
              <a:t>both demand and supply of </a:t>
            </a:r>
            <a:r>
              <a:rPr lang="en-ZW" sz="1600" b="1" dirty="0">
                <a:solidFill>
                  <a:schemeClr val="accent1"/>
                </a:solidFill>
              </a:rPr>
              <a:t>PrEP uptake</a:t>
            </a:r>
          </a:p>
          <a:p>
            <a:pPr marL="342900" indent="-342900">
              <a:spcBef>
                <a:spcPts val="600"/>
              </a:spcBef>
              <a:buFont typeface="Symbol" panose="05050102010706020507" pitchFamily="18" charset="2"/>
              <a:buChar char=""/>
            </a:pPr>
            <a:r>
              <a:rPr lang="en-ZW" sz="1600" dirty="0">
                <a:ea typeface="Verdana" panose="020B0604030504040204" pitchFamily="34" charset="0"/>
                <a:cs typeface="Times New Roman" panose="02020603050405020304" pitchFamily="18" charset="0"/>
              </a:rPr>
              <a:t>Data collected from all female sex workers receiving services within </a:t>
            </a:r>
            <a:r>
              <a:rPr lang="en-ZW" sz="1600" i="1" dirty="0">
                <a:ea typeface="Verdana" panose="020B0604030504040204" pitchFamily="34" charset="0"/>
                <a:cs typeface="Times New Roman" panose="02020603050405020304" pitchFamily="18" charset="0"/>
              </a:rPr>
              <a:t>Sisters </a:t>
            </a:r>
            <a:r>
              <a:rPr lang="en-ZW" sz="1600" dirty="0">
                <a:ea typeface="Verdana" panose="020B0604030504040204" pitchFamily="34" charset="0"/>
                <a:cs typeface="Times New Roman" panose="02020603050405020304" pitchFamily="18" charset="0"/>
              </a:rPr>
              <a:t>at facilities and within the community </a:t>
            </a:r>
          </a:p>
          <a:p>
            <a:pPr marL="342900" indent="-342900">
              <a:spcBef>
                <a:spcPts val="600"/>
              </a:spcBef>
              <a:buFont typeface="Symbol" panose="05050102010706020507" pitchFamily="18" charset="2"/>
              <a:buChar char=""/>
            </a:pPr>
            <a:r>
              <a:rPr lang="en-ZW" sz="1600" b="1" dirty="0">
                <a:solidFill>
                  <a:schemeClr val="accent1"/>
                </a:solidFill>
              </a:rPr>
              <a:t>Included aggregated anonymized individual clinic data </a:t>
            </a:r>
            <a:endParaRPr lang="en-ZW" sz="1600" dirty="0">
              <a:effectLst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marL="571500" lvl="1" indent="-342900">
              <a:spcBef>
                <a:spcPts val="600"/>
              </a:spcBef>
              <a:buFont typeface="Symbol" panose="05050102010706020507" pitchFamily="18" charset="2"/>
              <a:buChar char=""/>
            </a:pPr>
            <a:r>
              <a:rPr lang="en-ZW" sz="1600" dirty="0">
                <a:effectLst/>
                <a:ea typeface="Verdana" panose="020B0604030504040204" pitchFamily="34" charset="0"/>
                <a:cs typeface="Times New Roman" panose="02020603050405020304" pitchFamily="18" charset="0"/>
              </a:rPr>
              <a:t>19,407 female sex workers who presented to </a:t>
            </a:r>
            <a:r>
              <a:rPr lang="en-ZW" sz="1600" i="1" dirty="0">
                <a:effectLst/>
                <a:ea typeface="Verdana" panose="020B0604030504040204" pitchFamily="34" charset="0"/>
                <a:cs typeface="Times New Roman" panose="02020603050405020304" pitchFamily="18" charset="0"/>
              </a:rPr>
              <a:t>Sisters</a:t>
            </a:r>
            <a:r>
              <a:rPr lang="en-ZW" sz="1600" dirty="0">
                <a:effectLst/>
                <a:ea typeface="Verdana" panose="020B0604030504040204" pitchFamily="34" charset="0"/>
                <a:cs typeface="Times New Roman" panose="02020603050405020304" pitchFamily="18" charset="0"/>
              </a:rPr>
              <a:t> and tested negative in 2020, i</a:t>
            </a:r>
            <a:r>
              <a:rPr lang="en-ZW" sz="1600" dirty="0">
                <a:ea typeface="Verdana" panose="020B0604030504040204" pitchFamily="34" charset="0"/>
                <a:cs typeface="Times New Roman" panose="02020603050405020304" pitchFamily="18" charset="0"/>
              </a:rPr>
              <a:t>ncluding</a:t>
            </a:r>
            <a:r>
              <a:rPr lang="en-ZW" sz="1600" dirty="0">
                <a:effectLst/>
                <a:ea typeface="Verdan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ZW" sz="1600" dirty="0">
                <a:ea typeface="Verdana" panose="020B0604030504040204" pitchFamily="34" charset="0"/>
                <a:cs typeface="Times New Roman" panose="02020603050405020304" pitchFamily="18" charset="0"/>
              </a:rPr>
              <a:t>6,539 female sex workers </a:t>
            </a:r>
            <a:r>
              <a:rPr lang="en-ZW" sz="1600" dirty="0">
                <a:effectLst/>
                <a:ea typeface="Verdana" panose="020B0604030504040204" pitchFamily="34" charset="0"/>
                <a:cs typeface="Times New Roman" panose="02020603050405020304" pitchFamily="18" charset="0"/>
              </a:rPr>
              <a:t>who initiated on PrEP during 2020</a:t>
            </a:r>
            <a:endParaRPr lang="en-ZW" sz="1600" dirty="0">
              <a:ea typeface="Verdana" panose="020B0604030504040204" pitchFamily="34" charset="0"/>
            </a:endParaRPr>
          </a:p>
          <a:p>
            <a:pPr marL="285750" indent="-285750">
              <a:spcBef>
                <a:spcPts val="600"/>
              </a:spcBef>
              <a:buChar char="•"/>
            </a:pPr>
            <a:r>
              <a:rPr lang="en-ZW" sz="1600" b="1" dirty="0">
                <a:solidFill>
                  <a:schemeClr val="accent1"/>
                </a:solidFill>
              </a:rPr>
              <a:t>Mapped PrEP uptake </a:t>
            </a:r>
            <a:r>
              <a:rPr lang="en-ZW" sz="1600" dirty="0">
                <a:ea typeface="Verdana" panose="020B0604030504040204" pitchFamily="34" charset="0"/>
              </a:rPr>
              <a:t>among all </a:t>
            </a:r>
            <a:r>
              <a:rPr lang="en-ZW" sz="1600" dirty="0">
                <a:ea typeface="Verdana" panose="020B0604030504040204" pitchFamily="34" charset="0"/>
                <a:cs typeface="Times New Roman" panose="02020603050405020304" pitchFamily="18" charset="0"/>
              </a:rPr>
              <a:t>female sex workers who tested negative at </a:t>
            </a:r>
            <a:r>
              <a:rPr lang="en-ZW" sz="1600" i="1" dirty="0">
                <a:ea typeface="Verdana" panose="020B0604030504040204" pitchFamily="34" charset="0"/>
                <a:cs typeface="Times New Roman" panose="02020603050405020304" pitchFamily="18" charset="0"/>
              </a:rPr>
              <a:t>Sisters</a:t>
            </a:r>
            <a:r>
              <a:rPr lang="en-ZW" sz="1600" dirty="0">
                <a:ea typeface="Verdana" panose="020B0604030504040204" pitchFamily="34" charset="0"/>
                <a:cs typeface="Times New Roman" panose="02020603050405020304" pitchFamily="18" charset="0"/>
              </a:rPr>
              <a:t> in 2020 (divided into four periods)</a:t>
            </a:r>
          </a:p>
          <a:p>
            <a:pPr marL="835025" lvl="1" indent="-381000">
              <a:spcBef>
                <a:spcPts val="600"/>
              </a:spcBef>
              <a:buFont typeface="+mj-lt"/>
              <a:buAutoNum type="romanLcPeriod"/>
            </a:pPr>
            <a:r>
              <a:rPr lang="en-ZW" sz="1600" dirty="0">
                <a:ea typeface="Verdana" panose="020B0604030504040204" pitchFamily="34" charset="0"/>
              </a:rPr>
              <a:t>Prior to lockdown (January-March 2020) </a:t>
            </a:r>
          </a:p>
          <a:p>
            <a:pPr marL="835025" lvl="2" indent="-381000">
              <a:spcBef>
                <a:spcPts val="600"/>
              </a:spcBef>
              <a:buFont typeface="+mj-lt"/>
              <a:buAutoNum type="romanLcPeriod"/>
            </a:pPr>
            <a:r>
              <a:rPr lang="en-ZW" sz="1600" dirty="0">
                <a:ea typeface="Verdana" panose="020B0604030504040204" pitchFamily="34" charset="0"/>
              </a:rPr>
              <a:t>During severe restrictions (April-June 2020) </a:t>
            </a:r>
          </a:p>
          <a:p>
            <a:pPr marL="835025" lvl="2" indent="-381000">
              <a:spcBef>
                <a:spcPts val="600"/>
              </a:spcBef>
              <a:buFont typeface="+mj-lt"/>
              <a:buAutoNum type="romanLcPeriod"/>
            </a:pPr>
            <a:r>
              <a:rPr lang="en-ZW" sz="1600" dirty="0">
                <a:ea typeface="Verdana" panose="020B0604030504040204" pitchFamily="34" charset="0"/>
              </a:rPr>
              <a:t>Subsequent to easing of restrictions (July-September 2020)</a:t>
            </a:r>
          </a:p>
          <a:p>
            <a:pPr marL="835025" lvl="2" indent="-381000">
              <a:spcBef>
                <a:spcPts val="600"/>
              </a:spcBef>
              <a:buFont typeface="+mj-lt"/>
              <a:buAutoNum type="romanLcPeriod"/>
            </a:pPr>
            <a:r>
              <a:rPr lang="en-ZW" sz="1600" dirty="0">
                <a:ea typeface="Verdana" panose="020B0604030504040204" pitchFamily="34" charset="0"/>
              </a:rPr>
              <a:t>During the time of drug stockouts that followed (October-December 2020)</a:t>
            </a:r>
            <a:endParaRPr lang="en-US" sz="1600" dirty="0">
              <a:ea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783479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848F55-B071-2341-AFCD-1B8FA746F6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Results (1)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F0CDBEA-1AF2-6B4E-AD8C-B47FE9B83313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7399421" y="2262489"/>
            <a:ext cx="4664242" cy="5352286"/>
          </a:xfrm>
        </p:spPr>
        <p:txBody>
          <a:bodyPr/>
          <a:lstStyle/>
          <a:p>
            <a:pPr>
              <a:spcBef>
                <a:spcPts val="1800"/>
              </a:spcBef>
            </a:pPr>
            <a:r>
              <a:rPr lang="en-ZW" sz="1600" dirty="0">
                <a:ea typeface="Verdana" panose="020B0604030504040204" pitchFamily="34" charset="0"/>
              </a:rPr>
              <a:t>Before COVID-10, PrEP uptake occurred at rates &lt;25% among female sex workers testing negative at </a:t>
            </a:r>
            <a:r>
              <a:rPr lang="en-ZW" sz="1600" i="1" dirty="0">
                <a:ea typeface="Verdana" panose="020B0604030504040204" pitchFamily="34" charset="0"/>
              </a:rPr>
              <a:t>Sisters </a:t>
            </a:r>
            <a:endParaRPr lang="en-ZW" sz="1600" dirty="0">
              <a:ea typeface="Verdana" panose="020B0604030504040204" pitchFamily="34" charset="0"/>
            </a:endParaRPr>
          </a:p>
          <a:p>
            <a:pPr>
              <a:spcBef>
                <a:spcPts val="1800"/>
              </a:spcBef>
            </a:pPr>
            <a:r>
              <a:rPr lang="en-ZW" sz="1600" dirty="0">
                <a:ea typeface="Verdana" panose="020B0604030504040204" pitchFamily="34" charset="0"/>
              </a:rPr>
              <a:t>Beginning May 2020, </a:t>
            </a:r>
            <a:r>
              <a:rPr lang="en-ZW" sz="1600" dirty="0"/>
              <a:t>PrEP uptake increased monthly peaking at an initiation rate of 51%</a:t>
            </a:r>
            <a:r>
              <a:rPr lang="en-ZW" sz="1600" b="1" dirty="0">
                <a:solidFill>
                  <a:srgbClr val="0070C0"/>
                </a:solidFill>
              </a:rPr>
              <a:t> </a:t>
            </a:r>
            <a:r>
              <a:rPr lang="en-ZW" sz="1600" dirty="0">
                <a:ea typeface="Verdana" panose="020B0604030504040204" pitchFamily="34" charset="0"/>
              </a:rPr>
              <a:t>(n=1,360) in September 2020</a:t>
            </a:r>
          </a:p>
          <a:p>
            <a:pPr>
              <a:spcBef>
                <a:spcPts val="1800"/>
              </a:spcBef>
            </a:pPr>
            <a:r>
              <a:rPr lang="en-ZW" sz="1600" dirty="0">
                <a:ea typeface="Verdana" panose="020B0604030504040204" pitchFamily="34" charset="0"/>
              </a:rPr>
              <a:t>Unexpected rise in demand coincided with national commodity shortages between October and December 2020</a:t>
            </a:r>
          </a:p>
          <a:p>
            <a:pPr>
              <a:spcBef>
                <a:spcPts val="1800"/>
              </a:spcBef>
            </a:pPr>
            <a:r>
              <a:rPr lang="en-ZW" sz="1600" dirty="0">
                <a:ea typeface="Verdana" panose="020B0604030504040204" pitchFamily="34" charset="0"/>
                <a:cs typeface="Times New Roman" panose="02020603050405020304" pitchFamily="18" charset="0"/>
              </a:rPr>
              <a:t>In 2020, 19,407 sex workers tested negative and were screened for PrEP,  of 33.7% (n=6,539) initiated PrEP</a:t>
            </a:r>
          </a:p>
          <a:p>
            <a:pPr lvl="1">
              <a:spcBef>
                <a:spcPts val="1800"/>
              </a:spcBef>
            </a:pPr>
            <a:r>
              <a:rPr lang="en-ZW" sz="1600" dirty="0"/>
              <a:t>Highest initiations among sex workers aged 20-24 years at 33% (2152/6539) </a:t>
            </a:r>
          </a:p>
          <a:p>
            <a:endParaRPr lang="en-US" sz="1600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C2B4CA57-F7B9-B646-8746-749940A87C8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913" y="2815388"/>
            <a:ext cx="6799337" cy="3938521"/>
          </a:xfrm>
          <a:prstGeom prst="rect">
            <a:avLst/>
          </a:prstGeo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D6986CB9-A40C-8445-84AF-3CB994541A54}"/>
              </a:ext>
            </a:extLst>
          </p:cNvPr>
          <p:cNvSpPr/>
          <p:nvPr/>
        </p:nvSpPr>
        <p:spPr>
          <a:xfrm>
            <a:off x="442913" y="2232134"/>
            <a:ext cx="396531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i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Sisters </a:t>
            </a:r>
            <a:r>
              <a:rPr lang="en-US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PrEP initiation rate, 2020</a:t>
            </a:r>
            <a:endParaRPr lang="en-US" i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449125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61E33128-F4DE-FF49-A337-1726C3ED77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Results (2)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EEFFC4CF-7BE8-6946-B469-2DE9839AC2E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3537" y="2548982"/>
            <a:ext cx="6126951" cy="4142164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FDD2AEA4-D3C8-5446-A6C5-E20C697348FC}"/>
              </a:ext>
            </a:extLst>
          </p:cNvPr>
          <p:cNvSpPr txBox="1"/>
          <p:nvPr/>
        </p:nvSpPr>
        <p:spPr>
          <a:xfrm>
            <a:off x="442913" y="2141621"/>
            <a:ext cx="60475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National and </a:t>
            </a:r>
            <a:r>
              <a:rPr lang="en-US" i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Sisters</a:t>
            </a:r>
            <a:r>
              <a:rPr lang="en-US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only PrEP initiations, 2020</a:t>
            </a:r>
          </a:p>
        </p:txBody>
      </p:sp>
      <p:sp>
        <p:nvSpPr>
          <p:cNvPr id="10" name="Text Placeholder 4">
            <a:extLst>
              <a:ext uri="{FF2B5EF4-FFF2-40B4-BE49-F238E27FC236}">
                <a16:creationId xmlns:a16="http://schemas.microsoft.com/office/drawing/2014/main" id="{0FD03721-5EE0-574B-93BD-987D4220D35B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6882063" y="2141621"/>
            <a:ext cx="5025776" cy="3729790"/>
          </a:xfrm>
        </p:spPr>
        <p:txBody>
          <a:bodyPr/>
          <a:lstStyle/>
          <a:p>
            <a:pPr>
              <a:spcBef>
                <a:spcPts val="1200"/>
              </a:spcBef>
            </a:pPr>
            <a:r>
              <a:rPr lang="en-ZW" sz="1600" i="1" dirty="0">
                <a:ea typeface="Verdana" panose="020B0604030504040204" pitchFamily="34" charset="0"/>
              </a:rPr>
              <a:t>Sisters </a:t>
            </a:r>
            <a:r>
              <a:rPr lang="en-ZW" sz="1600" dirty="0">
                <a:ea typeface="Verdana" panose="020B0604030504040204" pitchFamily="34" charset="0"/>
              </a:rPr>
              <a:t>contribution increased to 63% between April and December 2020, compared with a contribution of 16% between January and March 2020 prior to adaptations within </a:t>
            </a:r>
            <a:r>
              <a:rPr lang="en-ZW" sz="1600" i="1" dirty="0">
                <a:ea typeface="Verdana" panose="020B0604030504040204" pitchFamily="34" charset="0"/>
              </a:rPr>
              <a:t>Sisters</a:t>
            </a:r>
            <a:r>
              <a:rPr lang="en-ZW" sz="1600" dirty="0">
                <a:ea typeface="Verdana" panose="020B0604030504040204" pitchFamily="34" charset="0"/>
              </a:rPr>
              <a:t>. </a:t>
            </a:r>
          </a:p>
          <a:p>
            <a:pPr marL="0" indent="0">
              <a:spcBef>
                <a:spcPts val="1200"/>
              </a:spcBef>
              <a:buNone/>
            </a:pPr>
            <a:endParaRPr lang="en-ZW" sz="1600" dirty="0">
              <a:ea typeface="Verdana" panose="020B0604030504040204" pitchFamily="34" charset="0"/>
            </a:endParaRPr>
          </a:p>
          <a:p>
            <a:pPr>
              <a:spcBef>
                <a:spcPts val="1200"/>
              </a:spcBef>
            </a:pPr>
            <a:r>
              <a:rPr lang="en-ZW" sz="1600" dirty="0"/>
              <a:t>Retention at one month was 40</a:t>
            </a:r>
            <a:r>
              <a:rPr lang="en-ZW" sz="1600" dirty="0">
                <a:effectLst/>
                <a:ea typeface="Verdana" panose="020B0604030504040204" pitchFamily="34" charset="0"/>
                <a:cs typeface="Times New Roman" panose="02020603050405020304" pitchFamily="18" charset="0"/>
              </a:rPr>
              <a:t>% (n=2,269), 27% (n=1,509) at three months and 14% (n=803) at six months (PrEP continuation data was only available for 5653 SW)</a:t>
            </a:r>
          </a:p>
          <a:p>
            <a:pPr marL="0" indent="0">
              <a:spcBef>
                <a:spcPts val="1200"/>
              </a:spcBef>
              <a:buNone/>
            </a:pPr>
            <a:endParaRPr lang="en-US" sz="1800" dirty="0">
              <a:ea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464941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075217E2-B773-0E4E-A91C-0C5EA8B754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3225" y="838917"/>
            <a:ext cx="11385549" cy="1260000"/>
          </a:xfrm>
        </p:spPr>
        <p:txBody>
          <a:bodyPr/>
          <a:lstStyle/>
          <a:p>
            <a:r>
              <a:rPr lang="en-US" dirty="0"/>
              <a:t>Adaptations to PrEP programme in 2020 in response to COVID-19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02B7B232-B8FC-4B40-BA4E-DBFDC01812E3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359" t="16923" r="32243" b="18120"/>
          <a:stretch/>
        </p:blipFill>
        <p:spPr>
          <a:xfrm>
            <a:off x="403225" y="2848707"/>
            <a:ext cx="4757700" cy="3615853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58A5EF20-84F3-F240-A287-244F56EB6A6D}"/>
              </a:ext>
            </a:extLst>
          </p:cNvPr>
          <p:cNvSpPr txBox="1"/>
          <p:nvPr/>
        </p:nvSpPr>
        <p:spPr>
          <a:xfrm>
            <a:off x="1430526" y="2602486"/>
            <a:ext cx="232116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Screening</a:t>
            </a: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7EFF70DC-DF1C-C447-BFE6-EFE42BA447BA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91"/>
          <a:stretch/>
        </p:blipFill>
        <p:spPr>
          <a:xfrm>
            <a:off x="5155590" y="2813054"/>
            <a:ext cx="3741912" cy="3651506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45AB620D-57A4-2348-BC47-9AD4469C50B1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9548" b="891"/>
          <a:stretch/>
        </p:blipFill>
        <p:spPr>
          <a:xfrm>
            <a:off x="8885989" y="2813054"/>
            <a:ext cx="1887877" cy="3651506"/>
          </a:xfrm>
          <a:prstGeom prst="rect">
            <a:avLst/>
          </a:prstGeom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D195264B-23FF-3C42-A8A1-97CE3772AC82}"/>
              </a:ext>
            </a:extLst>
          </p:cNvPr>
          <p:cNvSpPr txBox="1"/>
          <p:nvPr/>
        </p:nvSpPr>
        <p:spPr>
          <a:xfrm>
            <a:off x="3279226" y="2602485"/>
            <a:ext cx="232116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PrEP initiation visit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A1110F99-509B-634C-845D-093AA2D4811B}"/>
              </a:ext>
            </a:extLst>
          </p:cNvPr>
          <p:cNvSpPr txBox="1"/>
          <p:nvPr/>
        </p:nvSpPr>
        <p:spPr>
          <a:xfrm>
            <a:off x="5127926" y="2602484"/>
            <a:ext cx="232116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Initial follow-up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8DE67F70-11C5-F84C-854B-DB603E6FA275}"/>
              </a:ext>
            </a:extLst>
          </p:cNvPr>
          <p:cNvSpPr txBox="1"/>
          <p:nvPr/>
        </p:nvSpPr>
        <p:spPr>
          <a:xfrm>
            <a:off x="7004290" y="2602484"/>
            <a:ext cx="232116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PrEP refill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5A51F5BD-4D1A-0340-B29F-15C81DDC62EE}"/>
              </a:ext>
            </a:extLst>
          </p:cNvPr>
          <p:cNvSpPr txBox="1"/>
          <p:nvPr/>
        </p:nvSpPr>
        <p:spPr>
          <a:xfrm>
            <a:off x="8880654" y="2602483"/>
            <a:ext cx="232116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Routine clinical follow-up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D81FD9BB-6353-3743-802C-BD28BE5AF761}"/>
              </a:ext>
            </a:extLst>
          </p:cNvPr>
          <p:cNvSpPr txBox="1"/>
          <p:nvPr/>
        </p:nvSpPr>
        <p:spPr>
          <a:xfrm>
            <a:off x="1430526" y="2303031"/>
            <a:ext cx="557376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PrEP screening, initiation and early follow-up (0-3 months)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40B24A82-7EEE-6149-BBB5-9D6E4DE6093B}"/>
              </a:ext>
            </a:extLst>
          </p:cNvPr>
          <p:cNvSpPr/>
          <p:nvPr/>
        </p:nvSpPr>
        <p:spPr>
          <a:xfrm>
            <a:off x="6993238" y="2296727"/>
            <a:ext cx="3768236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PrEP continuation (+3 months)</a:t>
            </a:r>
          </a:p>
        </p:txBody>
      </p: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4E83AAD5-C7DF-C248-8AC5-95035A21F595}"/>
              </a:ext>
            </a:extLst>
          </p:cNvPr>
          <p:cNvCxnSpPr/>
          <p:nvPr/>
        </p:nvCxnSpPr>
        <p:spPr>
          <a:xfrm>
            <a:off x="1479883" y="2597790"/>
            <a:ext cx="5477259" cy="0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F4F9E7D1-696E-A244-B935-C64F2BDF1E7A}"/>
              </a:ext>
            </a:extLst>
          </p:cNvPr>
          <p:cNvCxnSpPr>
            <a:cxnSpLocks/>
          </p:cNvCxnSpPr>
          <p:nvPr/>
        </p:nvCxnSpPr>
        <p:spPr>
          <a:xfrm>
            <a:off x="7104705" y="2597790"/>
            <a:ext cx="3656769" cy="0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7" name="TextBox 26">
            <a:extLst>
              <a:ext uri="{FF2B5EF4-FFF2-40B4-BE49-F238E27FC236}">
                <a16:creationId xmlns:a16="http://schemas.microsoft.com/office/drawing/2014/main" id="{AEC86250-DC83-FB49-BCE2-9B2AEB558B93}"/>
              </a:ext>
            </a:extLst>
          </p:cNvPr>
          <p:cNvSpPr txBox="1"/>
          <p:nvPr/>
        </p:nvSpPr>
        <p:spPr>
          <a:xfrm>
            <a:off x="1479883" y="2983566"/>
            <a:ext cx="14197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At entry point, first clinic/DIC visit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22FCEF84-AFA0-1643-8854-374E353EA523}"/>
              </a:ext>
            </a:extLst>
          </p:cNvPr>
          <p:cNvSpPr txBox="1"/>
          <p:nvPr/>
        </p:nvSpPr>
        <p:spPr>
          <a:xfrm>
            <a:off x="3368277" y="2983566"/>
            <a:ext cx="141972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First visit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F3A8CB61-A79F-AB49-AC56-E4EFA8B882BF}"/>
              </a:ext>
            </a:extLst>
          </p:cNvPr>
          <p:cNvSpPr txBox="1"/>
          <p:nvPr/>
        </p:nvSpPr>
        <p:spPr>
          <a:xfrm>
            <a:off x="5166260" y="2983566"/>
            <a:ext cx="185958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One month visit, </a:t>
            </a:r>
            <a:r>
              <a:rPr lang="en-US" sz="1000" b="1" i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virtual follow up at 1 week for side effects/adverse events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E4A91CD9-E6CC-5F4B-8DFA-39BF2B9BBA31}"/>
              </a:ext>
            </a:extLst>
          </p:cNvPr>
          <p:cNvSpPr txBox="1"/>
          <p:nvPr/>
        </p:nvSpPr>
        <p:spPr>
          <a:xfrm>
            <a:off x="1479883" y="3809239"/>
            <a:ext cx="1419727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Clinic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Drop in </a:t>
            </a:r>
            <a:r>
              <a:rPr lang="en-US" sz="10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centre</a:t>
            </a:r>
            <a:endParaRPr lang="en-US" sz="1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b="1" i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Community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4C3F8153-5743-A348-8DEE-98D58DD865EE}"/>
              </a:ext>
            </a:extLst>
          </p:cNvPr>
          <p:cNvSpPr txBox="1"/>
          <p:nvPr/>
        </p:nvSpPr>
        <p:spPr>
          <a:xfrm>
            <a:off x="3333831" y="3809239"/>
            <a:ext cx="1419727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Clinic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Drop in </a:t>
            </a:r>
            <a:r>
              <a:rPr lang="en-US" sz="10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centre</a:t>
            </a:r>
            <a:endParaRPr lang="en-US" sz="1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b="1" i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Community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03C0F013-3659-C442-86FF-EF6FCD585E33}"/>
              </a:ext>
            </a:extLst>
          </p:cNvPr>
          <p:cNvSpPr txBox="1"/>
          <p:nvPr/>
        </p:nvSpPr>
        <p:spPr>
          <a:xfrm>
            <a:off x="5204947" y="3809239"/>
            <a:ext cx="1747933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Clinic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Drop in </a:t>
            </a:r>
            <a:r>
              <a:rPr lang="en-US" sz="10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centre</a:t>
            </a:r>
            <a:endParaRPr lang="en-US" sz="1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b="1" i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Community/home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FCB42DB1-83B0-4248-9FFE-587EA7493858}"/>
              </a:ext>
            </a:extLst>
          </p:cNvPr>
          <p:cNvSpPr txBox="1"/>
          <p:nvPr/>
        </p:nvSpPr>
        <p:spPr>
          <a:xfrm>
            <a:off x="7045468" y="3809239"/>
            <a:ext cx="1767559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Clinic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Drop in </a:t>
            </a:r>
            <a:r>
              <a:rPr lang="en-US" sz="10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centre</a:t>
            </a:r>
            <a:endParaRPr lang="en-US" sz="1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b="1" i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Community/home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E60E1D1A-9ADE-0A4F-A062-4F4ED4E476BC}"/>
              </a:ext>
            </a:extLst>
          </p:cNvPr>
          <p:cNvSpPr txBox="1"/>
          <p:nvPr/>
        </p:nvSpPr>
        <p:spPr>
          <a:xfrm>
            <a:off x="8925166" y="3809239"/>
            <a:ext cx="166610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Clinic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Drop in </a:t>
            </a:r>
            <a:r>
              <a:rPr lang="en-US" sz="10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centre</a:t>
            </a:r>
            <a:endParaRPr lang="en-US" sz="1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b="1" i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Community</a:t>
            </a:r>
            <a:r>
              <a:rPr lang="en-US" sz="1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/</a:t>
            </a:r>
            <a:r>
              <a:rPr lang="en-US" sz="1000" b="1" i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home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894EA3B8-934B-6F4D-BF84-CA2B6F8390CC}"/>
              </a:ext>
            </a:extLst>
          </p:cNvPr>
          <p:cNvSpPr txBox="1"/>
          <p:nvPr/>
        </p:nvSpPr>
        <p:spPr>
          <a:xfrm>
            <a:off x="1479883" y="4745950"/>
            <a:ext cx="159289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Nurses, outreach teams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6B2A5094-B15C-BF4B-B6BD-429F94CEB96E}"/>
              </a:ext>
            </a:extLst>
          </p:cNvPr>
          <p:cNvSpPr txBox="1"/>
          <p:nvPr/>
        </p:nvSpPr>
        <p:spPr>
          <a:xfrm>
            <a:off x="3339747" y="4742634"/>
            <a:ext cx="159289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Nurses, </a:t>
            </a:r>
            <a:r>
              <a:rPr lang="en-US" sz="1000" b="1" i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outreach teams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2290EF5D-4715-6D49-AB71-D07D75A47F89}"/>
              </a:ext>
            </a:extLst>
          </p:cNvPr>
          <p:cNvSpPr txBox="1"/>
          <p:nvPr/>
        </p:nvSpPr>
        <p:spPr>
          <a:xfrm>
            <a:off x="5212852" y="4742634"/>
            <a:ext cx="159289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Nurses, </a:t>
            </a:r>
            <a:r>
              <a:rPr lang="en-US" sz="1000" b="1" i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outreach teams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4715D598-2C44-3844-93AF-990CCB358235}"/>
              </a:ext>
            </a:extLst>
          </p:cNvPr>
          <p:cNvSpPr txBox="1"/>
          <p:nvPr/>
        </p:nvSpPr>
        <p:spPr>
          <a:xfrm>
            <a:off x="7064811" y="4742634"/>
            <a:ext cx="159289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Nurses, </a:t>
            </a:r>
            <a:r>
              <a:rPr lang="en-US" sz="1000" b="1" i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outreach teams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6BD92774-10B4-D647-AE4B-4785A354BD87}"/>
              </a:ext>
            </a:extLst>
          </p:cNvPr>
          <p:cNvSpPr txBox="1"/>
          <p:nvPr/>
        </p:nvSpPr>
        <p:spPr>
          <a:xfrm>
            <a:off x="8950972" y="4742634"/>
            <a:ext cx="159289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Nurses, </a:t>
            </a:r>
            <a:r>
              <a:rPr lang="en-US" sz="1000" b="1" i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outreach teams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59E07912-9CC8-0C43-8637-A20E1BF5B899}"/>
              </a:ext>
            </a:extLst>
          </p:cNvPr>
          <p:cNvSpPr txBox="1"/>
          <p:nvPr/>
        </p:nvSpPr>
        <p:spPr>
          <a:xfrm>
            <a:off x="1479375" y="5576655"/>
            <a:ext cx="1772329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Counselling on combination HIV prevention, HIV testing, eligibility screening, adherence counselling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AB030A1E-7788-AC4F-9C26-257D4F98A0FC}"/>
              </a:ext>
            </a:extLst>
          </p:cNvPr>
          <p:cNvSpPr txBox="1"/>
          <p:nvPr/>
        </p:nvSpPr>
        <p:spPr>
          <a:xfrm>
            <a:off x="3312225" y="5588196"/>
            <a:ext cx="1772329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Counselling on combination HIV prevention, adherence, STI, ARV side effects, eligibility screening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D3A5D35F-7301-2747-A8A9-A28BED40AD3C}"/>
              </a:ext>
            </a:extLst>
          </p:cNvPr>
          <p:cNvSpPr txBox="1"/>
          <p:nvPr/>
        </p:nvSpPr>
        <p:spPr>
          <a:xfrm>
            <a:off x="5180551" y="5584837"/>
            <a:ext cx="1772329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Counselling on combination HIV prevention, adherence, STI, ARV side effects, HIV testing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0B10180D-773C-394A-BFBD-7C524DDED27C}"/>
              </a:ext>
            </a:extLst>
          </p:cNvPr>
          <p:cNvSpPr txBox="1"/>
          <p:nvPr/>
        </p:nvSpPr>
        <p:spPr>
          <a:xfrm>
            <a:off x="7058975" y="5584837"/>
            <a:ext cx="1772329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Counselling on combination HIV prevention, adherence, STI, ARV side effects, testing every 3 months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C093C428-639F-B64A-AD16-A22F6AFE7D93}"/>
              </a:ext>
            </a:extLst>
          </p:cNvPr>
          <p:cNvSpPr txBox="1"/>
          <p:nvPr/>
        </p:nvSpPr>
        <p:spPr>
          <a:xfrm>
            <a:off x="8917128" y="5584837"/>
            <a:ext cx="1884260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Counselling on combination HIV prevention, substantial risk screening adherence, assess for signs of of acute HIV, STI, ARV side effects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6635B6D4-F9FF-CD4C-8B52-49BB6FF0955B}"/>
              </a:ext>
            </a:extLst>
          </p:cNvPr>
          <p:cNvSpPr txBox="1"/>
          <p:nvPr/>
        </p:nvSpPr>
        <p:spPr>
          <a:xfrm>
            <a:off x="7059984" y="2983566"/>
            <a:ext cx="159289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i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Every 3 months </a:t>
            </a:r>
            <a:r>
              <a:rPr lang="en-US" sz="1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if tolerating well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960948AA-376F-9E43-AB89-CBFE914C892E}"/>
              </a:ext>
            </a:extLst>
          </p:cNvPr>
          <p:cNvSpPr txBox="1"/>
          <p:nvPr/>
        </p:nvSpPr>
        <p:spPr>
          <a:xfrm>
            <a:off x="8998375" y="2983001"/>
            <a:ext cx="159289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i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Every 3 months, SW receive virtual support for monthly check ins</a:t>
            </a:r>
            <a:endParaRPr lang="en-US" sz="10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63868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1313" y="995224"/>
            <a:ext cx="9825212" cy="1260000"/>
          </a:xfrm>
        </p:spPr>
        <p:txBody>
          <a:bodyPr/>
          <a:lstStyle/>
          <a:p>
            <a:r>
              <a:rPr lang="en-US" dirty="0"/>
              <a:t>Summary of adaptations to PrEP in 2020</a:t>
            </a:r>
          </a:p>
        </p:txBody>
      </p:sp>
      <p:sp>
        <p:nvSpPr>
          <p:cNvPr id="4" name="Content Placeholder 6">
            <a:extLst>
              <a:ext uri="{FF2B5EF4-FFF2-40B4-BE49-F238E27FC236}">
                <a16:creationId xmlns:a16="http://schemas.microsoft.com/office/drawing/2014/main" id="{2A74ABA8-C4B5-4C4E-8F3E-2C105A509344}"/>
              </a:ext>
            </a:extLst>
          </p:cNvPr>
          <p:cNvSpPr txBox="1">
            <a:spLocks/>
          </p:cNvSpPr>
          <p:nvPr/>
        </p:nvSpPr>
        <p:spPr>
          <a:xfrm>
            <a:off x="341313" y="2367547"/>
            <a:ext cx="11012555" cy="4765040"/>
          </a:xfrm>
          <a:prstGeom prst="rect">
            <a:avLst/>
          </a:prstGeom>
        </p:spPr>
        <p:txBody>
          <a:bodyPr>
            <a:normAutofit/>
          </a:bodyPr>
          <a:lstStyle>
            <a:lvl1pPr marL="220663" indent="-220663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○"/>
              <a:defRPr sz="2000" b="0" i="0" kern="1200">
                <a:solidFill>
                  <a:schemeClr val="tx1"/>
                </a:solidFill>
                <a:latin typeface="Verdana" panose="020B0604030504040204" pitchFamily="34" charset="0"/>
                <a:ea typeface="+mn-ea"/>
                <a:cs typeface="+mn-cs"/>
              </a:defRPr>
            </a:lvl1pPr>
            <a:lvl2pPr marL="449263" indent="-2286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○"/>
              <a:defRPr sz="2000" b="0" i="0" kern="1200">
                <a:solidFill>
                  <a:schemeClr val="tx1"/>
                </a:solidFill>
                <a:latin typeface="Verdana" panose="020B0604030504040204" pitchFamily="34" charset="0"/>
                <a:ea typeface="+mn-ea"/>
                <a:cs typeface="+mn-cs"/>
              </a:defRPr>
            </a:lvl2pPr>
            <a:lvl3pPr marL="655638" indent="-212725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○"/>
              <a:defRPr sz="2000" b="0" i="0" kern="1200">
                <a:solidFill>
                  <a:schemeClr val="tx1"/>
                </a:solidFill>
                <a:latin typeface="Verdana" panose="020B0604030504040204" pitchFamily="34" charset="0"/>
                <a:ea typeface="+mn-ea"/>
                <a:cs typeface="+mn-cs"/>
              </a:defRPr>
            </a:lvl3pPr>
            <a:lvl4pPr marL="898525" indent="-23495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○"/>
              <a:defRPr sz="2000" b="0" i="0" kern="1200">
                <a:solidFill>
                  <a:schemeClr val="tx1"/>
                </a:solidFill>
                <a:latin typeface="Verdana" panose="020B0604030504040204" pitchFamily="34" charset="0"/>
                <a:ea typeface="+mn-ea"/>
                <a:cs typeface="+mn-cs"/>
              </a:defRPr>
            </a:lvl4pPr>
            <a:lvl5pPr marL="1127125" indent="-23495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○"/>
              <a:defRPr sz="2000" b="0" i="0" kern="1200">
                <a:solidFill>
                  <a:schemeClr val="tx1"/>
                </a:solidFill>
                <a:latin typeface="Verdana" panose="020B0604030504040204" pitchFamily="34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algn="just">
              <a:spcBef>
                <a:spcPts val="1200"/>
              </a:spcBef>
              <a:buNone/>
            </a:pPr>
            <a:r>
              <a:rPr lang="en-GB" sz="2400" dirty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DSD for PrEP was </a:t>
            </a:r>
            <a:r>
              <a:rPr lang="en-GB" sz="2400" b="1" dirty="0">
                <a:solidFill>
                  <a:schemeClr val="accent1"/>
                </a:solidFill>
              </a:rPr>
              <a:t>scaled up </a:t>
            </a:r>
            <a:r>
              <a:rPr lang="en-GB" sz="2400" dirty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during COVID-19 with increasing interest in and uptake of PrEP among sex workers</a:t>
            </a:r>
            <a:endParaRPr lang="en-ZW" sz="2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spcBef>
                <a:spcPts val="1200"/>
              </a:spcBef>
              <a:buFont typeface="Symbol" panose="05050102010706020507" pitchFamily="18" charset="2"/>
              <a:buChar char=""/>
            </a:pPr>
            <a:r>
              <a:rPr lang="en-GB" sz="1800" b="1" dirty="0">
                <a:solidFill>
                  <a:schemeClr val="accent1"/>
                </a:solidFill>
              </a:rPr>
              <a:t>Empowered community cadres </a:t>
            </a:r>
            <a:r>
              <a:rPr lang="en-GB" sz="1800" dirty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 educate peers and create demand for PrEP</a:t>
            </a:r>
          </a:p>
          <a:p>
            <a:pPr marL="342900" lvl="0" indent="-342900" algn="just">
              <a:spcBef>
                <a:spcPts val="1200"/>
              </a:spcBef>
              <a:buFont typeface="Symbol" panose="05050102010706020507" pitchFamily="18" charset="2"/>
              <a:buChar char=""/>
            </a:pPr>
            <a:r>
              <a:rPr lang="en-US" sz="1800" b="1" dirty="0">
                <a:solidFill>
                  <a:schemeClr val="accent1"/>
                </a:solidFill>
              </a:rPr>
              <a:t>Increased number of PrEP access points </a:t>
            </a:r>
            <a:r>
              <a:rPr lang="en-US" sz="1800" dirty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with t</a:t>
            </a:r>
            <a:r>
              <a:rPr lang="en-GB" sz="1800" dirty="0" err="1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eams</a:t>
            </a:r>
            <a:r>
              <a:rPr lang="en-GB" sz="1800" dirty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of a clinician, outreach worker, community cadre </a:t>
            </a:r>
            <a:r>
              <a:rPr lang="en-ZW" sz="1800" dirty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– to deliver community-based PrEP services</a:t>
            </a:r>
            <a:endParaRPr lang="en-ZW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spcBef>
                <a:spcPts val="1200"/>
              </a:spcBef>
              <a:buFont typeface="Symbol" panose="05050102010706020507" pitchFamily="18" charset="2"/>
              <a:buChar char=""/>
            </a:pPr>
            <a:r>
              <a:rPr lang="en-GB" sz="1800" b="1" dirty="0">
                <a:solidFill>
                  <a:schemeClr val="accent1"/>
                </a:solidFill>
              </a:rPr>
              <a:t>Scaled up of telehealth</a:t>
            </a:r>
            <a:r>
              <a:rPr lang="en-GB" sz="1800" dirty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with</a:t>
            </a:r>
            <a:r>
              <a:rPr lang="en-GB" sz="1800" dirty="0">
                <a:solidFill>
                  <a:schemeClr val="accent1"/>
                </a:solidFill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ZW" sz="1800" dirty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support for side effects and adherence counselling provided via phone and WhatsApp</a:t>
            </a:r>
            <a:endParaRPr lang="en-ZW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spcBef>
                <a:spcPts val="1200"/>
              </a:spcBef>
              <a:buFont typeface="Symbol" panose="05050102010706020507" pitchFamily="18" charset="2"/>
              <a:buChar char=""/>
            </a:pPr>
            <a:r>
              <a:rPr lang="en-GB" sz="1800" b="1" dirty="0">
                <a:solidFill>
                  <a:schemeClr val="accent1"/>
                </a:solidFill>
              </a:rPr>
              <a:t>Increased virtual peer support </a:t>
            </a:r>
            <a:r>
              <a:rPr lang="en-GB" sz="1800" dirty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through WhatsApp broadcast lists and groups </a:t>
            </a:r>
            <a:r>
              <a:rPr lang="en-US" sz="1800" dirty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 </a:t>
            </a:r>
            <a:r>
              <a:rPr lang="en-ZW" sz="1800" dirty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addresses PrEP myths, encourage uptake and adherence, and check concerns</a:t>
            </a:r>
            <a:endParaRPr lang="en-ZW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spcBef>
                <a:spcPts val="1200"/>
              </a:spcBef>
              <a:buFont typeface="Symbol" panose="05050102010706020507" pitchFamily="18" charset="2"/>
              <a:buChar char=""/>
            </a:pPr>
            <a:r>
              <a:rPr lang="en-GB" sz="1800" b="1" dirty="0">
                <a:solidFill>
                  <a:schemeClr val="accent1"/>
                </a:solidFill>
              </a:rPr>
              <a:t>Enabled multi-month dispensing (MMD) of PrEP</a:t>
            </a:r>
            <a:r>
              <a:rPr lang="en-GB" sz="1800" dirty="0"/>
              <a:t> </a:t>
            </a:r>
            <a:r>
              <a:rPr lang="en-GB" sz="1800" dirty="0">
                <a:cs typeface="Times New Roman" panose="02020603050405020304" pitchFamily="18" charset="0"/>
              </a:rPr>
              <a:t>with</a:t>
            </a:r>
            <a:r>
              <a:rPr lang="en-GB" sz="1800" b="1" dirty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ZW" sz="1800" dirty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PrEP refills provided for three months at a time, waiving the initial requirement for monthly clinic visits</a:t>
            </a:r>
            <a:endParaRPr lang="en-ZW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1200"/>
              </a:spcBef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2933833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548719-5270-1F43-BBDA-B5CDB87827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Strengths and limitations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028A1D2-9596-9347-8BB0-96EA7DAA5184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US" dirty="0"/>
              <a:t>Greater risk perception by sex workers during COVID-19 may also have increased sex workers’ openness to PrEP as an alternative prevention strategy</a:t>
            </a:r>
          </a:p>
          <a:p>
            <a:endParaRPr lang="en-US" dirty="0"/>
          </a:p>
          <a:p>
            <a:r>
              <a:rPr lang="en-US" dirty="0"/>
              <a:t>Lower mobility during COVID-19 lockdowns with inter- and intra-city travel restricted, sex workers were unable to migrate out of Zimbabwe or move between locations in search of work. 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69292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86F61E-E218-8F46-956C-374DDD09EC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Next steps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DB81FB1-7404-CD4A-A70C-3948A6988347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US" dirty="0"/>
              <a:t>Adapted PrEP distribution model remains in place in 2021 -&gt; identify lessons for future implementation and potential relevance to other settings following commodity supply restoration</a:t>
            </a:r>
          </a:p>
          <a:p>
            <a:endParaRPr lang="en-US" dirty="0"/>
          </a:p>
          <a:p>
            <a:r>
              <a:rPr lang="en-US" dirty="0"/>
              <a:t>Document the peer-led, community-based PrEP service delivery model -&gt; effective and adopted for long-term use</a:t>
            </a:r>
          </a:p>
          <a:p>
            <a:endParaRPr lang="en-US" dirty="0"/>
          </a:p>
          <a:p>
            <a:r>
              <a:rPr lang="en-US" dirty="0"/>
              <a:t>Improve quality of service and support provided</a:t>
            </a:r>
          </a:p>
          <a:p>
            <a:endParaRPr lang="en-US" dirty="0"/>
          </a:p>
          <a:p>
            <a:r>
              <a:rPr lang="en-US" dirty="0"/>
              <a:t>Improve continuation rates</a:t>
            </a:r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8644472"/>
      </p:ext>
    </p:extLst>
  </p:cSld>
  <p:clrMapOvr>
    <a:masterClrMapping/>
  </p:clrMapOvr>
</p:sld>
</file>

<file path=ppt/theme/theme1.xml><?xml version="1.0" encoding="utf-8"?>
<a:theme xmlns:a="http://schemas.openxmlformats.org/drawingml/2006/main" name="International AIDS Society">
  <a:themeElements>
    <a:clrScheme name="Benutzerdefiniert 114">
      <a:dk1>
        <a:sysClr val="windowText" lastClr="000000"/>
      </a:dk1>
      <a:lt1>
        <a:sysClr val="window" lastClr="FFFFFF"/>
      </a:lt1>
      <a:dk2>
        <a:srgbClr val="7F7F7F"/>
      </a:dk2>
      <a:lt2>
        <a:srgbClr val="D8D8D8"/>
      </a:lt2>
      <a:accent1>
        <a:srgbClr val="E0001B"/>
      </a:accent1>
      <a:accent2>
        <a:srgbClr val="C8F04B"/>
      </a:accent2>
      <a:accent3>
        <a:srgbClr val="472482"/>
      </a:accent3>
      <a:accent4>
        <a:srgbClr val="8CCDCD"/>
      </a:accent4>
      <a:accent5>
        <a:srgbClr val="B4BEA5"/>
      </a:accent5>
      <a:accent6>
        <a:srgbClr val="7F7F7F"/>
      </a:accent6>
      <a:hlink>
        <a:srgbClr val="000000"/>
      </a:hlink>
      <a:folHlink>
        <a:srgbClr val="000000"/>
      </a:folHlink>
    </a:clrScheme>
    <a:fontScheme name="Benutzerdefiniert 237">
      <a:majorFont>
        <a:latin typeface="IAS Ribbon Sans Bold"/>
        <a:ea typeface=""/>
        <a:cs typeface=""/>
      </a:majorFont>
      <a:minorFont>
        <a:latin typeface="IAS Ribbon Sans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Präsentation1" id="{0BEA0C59-6BE6-574B-8DF0-843D19A6691B}" vid="{DFA08CD2-990E-E443-A274-9D06C7DA0EA4}"/>
    </a:ext>
  </a:extLst>
</a:theme>
</file>

<file path=ppt/theme/theme2.xml><?xml version="1.0" encoding="utf-8"?>
<a:theme xmlns:a="http://schemas.openxmlformats.org/drawingml/2006/main" name="Office">
  <a:themeElements>
    <a:clrScheme name="Benutzerdefiniert 114">
      <a:dk1>
        <a:sysClr val="windowText" lastClr="000000"/>
      </a:dk1>
      <a:lt1>
        <a:sysClr val="window" lastClr="FFFFFF"/>
      </a:lt1>
      <a:dk2>
        <a:srgbClr val="7F7F7F"/>
      </a:dk2>
      <a:lt2>
        <a:srgbClr val="D8D8D8"/>
      </a:lt2>
      <a:accent1>
        <a:srgbClr val="E0001B"/>
      </a:accent1>
      <a:accent2>
        <a:srgbClr val="C8F04B"/>
      </a:accent2>
      <a:accent3>
        <a:srgbClr val="472482"/>
      </a:accent3>
      <a:accent4>
        <a:srgbClr val="8CCDCD"/>
      </a:accent4>
      <a:accent5>
        <a:srgbClr val="B4BEA5"/>
      </a:accent5>
      <a:accent6>
        <a:srgbClr val="7F7F7F"/>
      </a:accent6>
      <a:hlink>
        <a:srgbClr val="000000"/>
      </a:hlink>
      <a:folHlink>
        <a:srgbClr val="000000"/>
      </a:folHlink>
    </a:clrScheme>
    <a:fontScheme name="Benutzerdefiniert 183">
      <a:majorFont>
        <a:latin typeface="Ping LCG Medium"/>
        <a:ea typeface=""/>
        <a:cs typeface=""/>
      </a:majorFont>
      <a:minorFont>
        <a:latin typeface="Ping LCG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">
  <a:themeElements>
    <a:clrScheme name="Benutzerdefiniert 114">
      <a:dk1>
        <a:sysClr val="windowText" lastClr="000000"/>
      </a:dk1>
      <a:lt1>
        <a:sysClr val="window" lastClr="FFFFFF"/>
      </a:lt1>
      <a:dk2>
        <a:srgbClr val="7F7F7F"/>
      </a:dk2>
      <a:lt2>
        <a:srgbClr val="D8D8D8"/>
      </a:lt2>
      <a:accent1>
        <a:srgbClr val="E0001B"/>
      </a:accent1>
      <a:accent2>
        <a:srgbClr val="C8F04B"/>
      </a:accent2>
      <a:accent3>
        <a:srgbClr val="472482"/>
      </a:accent3>
      <a:accent4>
        <a:srgbClr val="8CCDCD"/>
      </a:accent4>
      <a:accent5>
        <a:srgbClr val="B4BEA5"/>
      </a:accent5>
      <a:accent6>
        <a:srgbClr val="7F7F7F"/>
      </a:accent6>
      <a:hlink>
        <a:srgbClr val="000000"/>
      </a:hlink>
      <a:folHlink>
        <a:srgbClr val="000000"/>
      </a:folHlink>
    </a:clrScheme>
    <a:fontScheme name="Benutzerdefiniert 183">
      <a:majorFont>
        <a:latin typeface="Ping LCG Medium"/>
        <a:ea typeface=""/>
        <a:cs typeface=""/>
      </a:majorFont>
      <a:minorFont>
        <a:latin typeface="Ping LCG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Notes xmlns="d9430eef-9f8d-443d-897b-9afda802e8b4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E0157BD60F1E145A43C0F2A51CF75C7" ma:contentTypeVersion="14" ma:contentTypeDescription="Create a new document." ma:contentTypeScope="" ma:versionID="d3547b5c8b573edc229a91c22a75e538">
  <xsd:schema xmlns:xsd="http://www.w3.org/2001/XMLSchema" xmlns:xs="http://www.w3.org/2001/XMLSchema" xmlns:p="http://schemas.microsoft.com/office/2006/metadata/properties" xmlns:ns2="d9430eef-9f8d-443d-897b-9afda802e8b4" xmlns:ns3="250929fa-9806-4449-af20-7947085fa170" targetNamespace="http://schemas.microsoft.com/office/2006/metadata/properties" ma:root="true" ma:fieldsID="1c34c7da9929f351853f8c726a3d3ca9" ns2:_="" ns3:_="">
    <xsd:import namespace="d9430eef-9f8d-443d-897b-9afda802e8b4"/>
    <xsd:import namespace="250929fa-9806-4449-af20-7947085fa17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OCR" minOccurs="0"/>
                <xsd:element ref="ns2:MediaServiceAutoKeyPoints" minOccurs="0"/>
                <xsd:element ref="ns2:MediaServiceKeyPoints" minOccurs="0"/>
                <xsd:element ref="ns2:MediaServiceLocation" minOccurs="0"/>
                <xsd:element ref="ns2:Notes" minOccurs="0"/>
                <xsd:element ref="ns3:SharedWithUsers" minOccurs="0"/>
                <xsd:element ref="ns3:SharedWithDetails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9430eef-9f8d-443d-897b-9afda802e8b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Notes" ma:index="18" nillable="true" ma:displayName="Notes" ma:format="Dropdown" ma:internalName="Notes">
      <xsd:simpleType>
        <xsd:restriction base="dms:Note">
          <xsd:maxLength value="255"/>
        </xsd:restriction>
      </xsd:simpleType>
    </xsd:element>
    <xsd:element name="MediaLengthInSeconds" ma:index="21" nillable="true" ma:displayName="Length (seconds)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50929fa-9806-4449-af20-7947085fa170" elementFormDefault="qualified">
    <xsd:import namespace="http://schemas.microsoft.com/office/2006/documentManagement/types"/>
    <xsd:import namespace="http://schemas.microsoft.com/office/infopath/2007/PartnerControls"/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2A06F776-15E1-4608-A05B-E8CEEC2417C7}">
  <ds:schemaRefs>
    <ds:schemaRef ds:uri="http://schemas.microsoft.com/office/2006/documentManagement/types"/>
    <ds:schemaRef ds:uri="http://purl.org/dc/dcmitype/"/>
    <ds:schemaRef ds:uri="http://schemas.openxmlformats.org/package/2006/metadata/core-properties"/>
    <ds:schemaRef ds:uri="http://purl.org/dc/elements/1.1/"/>
    <ds:schemaRef ds:uri="http://schemas.microsoft.com/office/2006/metadata/properties"/>
    <ds:schemaRef ds:uri="http://schemas.microsoft.com/office/infopath/2007/PartnerControls"/>
    <ds:schemaRef ds:uri="http://purl.org/dc/terms/"/>
    <ds:schemaRef ds:uri="250929fa-9806-4449-af20-7947085fa170"/>
    <ds:schemaRef ds:uri="d9430eef-9f8d-443d-897b-9afda802e8b4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3B18B9A9-589C-4AB1-A77F-C0696A20FDE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57E84A85-501F-443C-9C85-070667FB7C9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9430eef-9f8d-443d-897b-9afda802e8b4"/>
    <ds:schemaRef ds:uri="250929fa-9806-4449-af20-7947085fa17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IAS_PowerPoint_Template_Verdana_BM</Template>
  <TotalTime>13295</TotalTime>
  <Words>922</Words>
  <Application>Microsoft Office PowerPoint</Application>
  <PresentationFormat>Widescreen</PresentationFormat>
  <Paragraphs>97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7" baseType="lpstr">
      <vt:lpstr>Arial</vt:lpstr>
      <vt:lpstr>Calibri</vt:lpstr>
      <vt:lpstr>IAS Ribbon Sans Light</vt:lpstr>
      <vt:lpstr>Ping LCG Light</vt:lpstr>
      <vt:lpstr>Symbol</vt:lpstr>
      <vt:lpstr>Times New Roman</vt:lpstr>
      <vt:lpstr>Verdana</vt:lpstr>
      <vt:lpstr>International AIDS Society</vt:lpstr>
      <vt:lpstr>Supporting PrEP access for female sex workers in Zimbabwe during COVID-19 lockdown with community-based delivery, extended PrEP refills and virtual support during COVID-19 lockdown </vt:lpstr>
      <vt:lpstr>Background</vt:lpstr>
      <vt:lpstr>Methodology</vt:lpstr>
      <vt:lpstr>Results (1)</vt:lpstr>
      <vt:lpstr>Results (2)</vt:lpstr>
      <vt:lpstr>Adaptations to PrEP programme in 2020 in response to COVID-19</vt:lpstr>
      <vt:lpstr>Summary of adaptations to PrEP in 2020</vt:lpstr>
      <vt:lpstr>Strengths and limitations</vt:lpstr>
      <vt:lpstr>Next steps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This is a short headline Lorem ipsum  sit dolor</dc:title>
  <dc:creator>Amie Baldeh</dc:creator>
  <cp:lastModifiedBy>Amie Baldeh</cp:lastModifiedBy>
  <cp:revision>26</cp:revision>
  <dcterms:created xsi:type="dcterms:W3CDTF">2021-09-29T12:40:18Z</dcterms:created>
  <dcterms:modified xsi:type="dcterms:W3CDTF">2021-10-22T12:56:29Z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0x010100FE0157BD60F1E145A43C0F2A51CF75C7</vt:lpwstr>
  </property>
</Properties>
</file>